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1" r:id="rId4"/>
    <p:sldId id="260" r:id="rId5"/>
    <p:sldId id="268" r:id="rId6"/>
    <p:sldId id="265" r:id="rId7"/>
    <p:sldId id="266" r:id="rId8"/>
    <p:sldId id="267" r:id="rId9"/>
    <p:sldId id="270" r:id="rId10"/>
    <p:sldId id="261" r:id="rId11"/>
    <p:sldId id="269" r:id="rId12"/>
    <p:sldId id="264" r:id="rId13"/>
    <p:sldId id="258" r:id="rId14"/>
    <p:sldId id="272" r:id="rId15"/>
    <p:sldId id="273" r:id="rId16"/>
    <p:sldId id="263" r:id="rId17"/>
    <p:sldId id="259" r:id="rId18"/>
    <p:sldId id="274" r:id="rId19"/>
    <p:sldId id="275" r:id="rId20"/>
    <p:sldId id="276" r:id="rId21"/>
    <p:sldId id="278" r:id="rId22"/>
    <p:sldId id="277" r:id="rId23"/>
    <p:sldId id="262" r:id="rId24"/>
    <p:sldId id="279" r:id="rId25"/>
    <p:sldId id="280" r:id="rId26"/>
    <p:sldId id="282" r:id="rId27"/>
    <p:sldId id="281" r:id="rId28"/>
    <p:sldId id="283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99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7C08A-08CC-4E17-B853-F7C793CDDCC3}" type="datetimeFigureOut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DBA77-5F72-4B24-B0BD-63F7833797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89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39B31-4852-4494-B3DE-55640819D496}" type="datetimeFigureOut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C1E44-C8E5-4058-81B2-C905F22517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9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A98197-7272-4410-BFE5-2D041E112850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76250" y="914400"/>
            <a:ext cx="6096000" cy="4572000"/>
          </a:xfrm>
          <a:solidFill>
            <a:srgbClr val="FFFFFF"/>
          </a:solidFill>
          <a:ln/>
        </p:spPr>
      </p:sp>
      <p:sp>
        <p:nvSpPr>
          <p:cNvPr id="44851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3657600"/>
            <a:ext cx="3771900" cy="5486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defTabSz="449263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BDE5-E8D9-4283-BD26-98AFADE7EB83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8CDB-E76B-4CDC-8162-5F1A8B120A4D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E602-BA09-4841-8AF2-211E02056E42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719263"/>
            <a:ext cx="4038600" cy="21288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8BA88293-F220-4D9F-B0A9-070152761F9C}" type="datetime1">
              <a:rPr lang="zh-TW" altLang="en-US" smtClean="0"/>
              <a:t>15/11/2</a:t>
            </a:fld>
            <a:endParaRPr lang="en-US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667000" y="6248400"/>
            <a:ext cx="4648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7696200" y="6248400"/>
            <a:ext cx="990600" cy="457200"/>
          </a:xfrm>
        </p:spPr>
        <p:txBody>
          <a:bodyPr/>
          <a:lstStyle>
            <a:lvl1pPr>
              <a:defRPr/>
            </a:lvl1pPr>
          </a:lstStyle>
          <a:p>
            <a:fld id="{9CEA4B9E-4068-468C-9B80-FAA376B701CC}" type="slidenum">
              <a:rPr lang="en-US" altLang="en-US"/>
              <a:pPr/>
              <a:t>‹#›</a:t>
            </a:fld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229990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27D2AA5-DB32-45E3-89D9-CBA13F008E6B}" type="datetime1">
              <a:rPr lang="zh-TW" altLang="en-US" smtClean="0"/>
              <a:t>15/11/2</a:t>
            </a:fld>
            <a:endParaRPr lang="en-US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2667000" y="6248400"/>
            <a:ext cx="4648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7696200" y="6248400"/>
            <a:ext cx="990600" cy="457200"/>
          </a:xfrm>
        </p:spPr>
        <p:txBody>
          <a:bodyPr/>
          <a:lstStyle>
            <a:lvl1pPr>
              <a:defRPr/>
            </a:lvl1pPr>
          </a:lstStyle>
          <a:p>
            <a:fld id="{4D7441A9-2D90-42D8-BEB2-C9F7D07E851B}" type="slidenum">
              <a:rPr lang="en-US" altLang="en-US"/>
              <a:pPr/>
              <a:t>‹#›</a:t>
            </a:fld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399228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7B02-7F5C-4D61-842B-CB4CB888FA64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323-B190-409D-A796-5950B4050D41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AF21B-622C-4E1F-92C4-E1936AE94531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323-B190-409D-A796-5950B4050D41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45E2-6DB3-4A0E-A556-362CBFE1992D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014E-6752-4752-A2AB-283265C87F3E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4EA81-8C0C-4156-83C5-8D649E6E6935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0EB4-52CD-4785-B85D-8E88EF7D048A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F25A323-B190-409D-A796-5950B4050D41}" type="datetime1">
              <a:rPr lang="zh-TW" altLang="en-US" smtClean="0"/>
              <a:t>15/11/2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CBF477D-1137-43C8-BC3D-59CFD322F9A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microsoft.com/office/2007/relationships/media" Target="../media/media1.wav"/><Relationship Id="rId2" Type="http://schemas.openxmlformats.org/officeDocument/2006/relationships/audio" Target="../media/media1.wav"/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microsoft.com/office/2007/relationships/media" Target="../media/media3.wav"/><Relationship Id="rId6" Type="http://schemas.openxmlformats.org/officeDocument/2006/relationships/audio" Target="../media/media3.wav"/><Relationship Id="rId7" Type="http://schemas.microsoft.com/office/2007/relationships/media" Target="../media/media4.wav"/><Relationship Id="rId8" Type="http://schemas.openxmlformats.org/officeDocument/2006/relationships/audio" Target="../media/media4.wav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Sinusoidal modeling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558608" cy="1752600"/>
          </a:xfrm>
        </p:spPr>
        <p:txBody>
          <a:bodyPr>
            <a:normAutofit/>
          </a:bodyPr>
          <a:lstStyle/>
          <a:p>
            <a:r>
              <a:rPr lang="en-US" altLang="zh-TW" sz="2600" dirty="0" smtClean="0"/>
              <a:t>EE6641 Analysis and Synthesis of </a:t>
            </a:r>
            <a:r>
              <a:rPr lang="en-US" altLang="zh-TW" sz="2600" dirty="0"/>
              <a:t>A</a:t>
            </a:r>
            <a:r>
              <a:rPr lang="en-US" altLang="zh-TW" sz="2600" dirty="0" smtClean="0"/>
              <a:t>udio Signals</a:t>
            </a:r>
          </a:p>
          <a:p>
            <a:r>
              <a:rPr lang="en-US" altLang="zh-TW" dirty="0" smtClean="0"/>
              <a:t>Yi-Wen Liu</a:t>
            </a:r>
          </a:p>
          <a:p>
            <a:r>
              <a:rPr lang="en-US" altLang="zh-TW" dirty="0" smtClean="0"/>
              <a:t>Nov</a:t>
            </a:r>
            <a:r>
              <a:rPr lang="en-US" altLang="zh-TW" dirty="0" smtClean="0"/>
              <a:t> 3, 2015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5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54224" y="152400"/>
            <a:ext cx="6934200" cy="12954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ea typeface="新細明體" charset="-120"/>
              </a:rPr>
              <a:t>Sinusoidal Modeling:</a:t>
            </a:r>
            <a:br>
              <a:rPr lang="en-US" altLang="zh-TW" sz="3200" dirty="0">
                <a:ea typeface="新細明體" charset="-120"/>
              </a:rPr>
            </a:br>
            <a:r>
              <a:rPr lang="en-US" altLang="zh-TW" sz="3200" dirty="0">
                <a:ea typeface="新細明體" charset="-120"/>
              </a:rPr>
              <a:t>from discrete peaks to </a:t>
            </a:r>
            <a:r>
              <a:rPr lang="en-US" altLang="zh-TW" sz="3200" dirty="0" smtClean="0">
                <a:ea typeface="新細明體" charset="-120"/>
              </a:rPr>
              <a:t>trajectories</a:t>
            </a:r>
            <a:endParaRPr lang="en-US" altLang="zh-TW" sz="3200" dirty="0">
              <a:ea typeface="新細明體" charset="-120"/>
            </a:endParaRPr>
          </a:p>
        </p:txBody>
      </p:sp>
      <p:pic>
        <p:nvPicPr>
          <p:cNvPr id="543747" name="Picture 3" descr="peak_track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38" r="-18638"/>
          <a:stretch>
            <a:fillRect/>
          </a:stretch>
        </p:blipFill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8599E-8D95-43FB-AA75-A1BEB7C8B274}" type="slidenum">
              <a:rPr lang="en-US" altLang="en-US"/>
              <a:pPr/>
              <a:t>10</a:t>
            </a:fld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3361159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Trajectory formation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 peak tracking involves: </a:t>
            </a:r>
          </a:p>
          <a:p>
            <a:pPr lvl="1"/>
            <a:r>
              <a:rPr lang="en-US" altLang="zh-TW" dirty="0" smtClean="0"/>
              <a:t>Finding shortest link</a:t>
            </a:r>
          </a:p>
          <a:p>
            <a:pPr lvl="1"/>
            <a:r>
              <a:rPr lang="en-US" altLang="zh-TW" dirty="0" smtClean="0"/>
              <a:t>Resolving splits</a:t>
            </a:r>
          </a:p>
          <a:p>
            <a:pPr lvl="1"/>
            <a:endParaRPr lang="en-US" altLang="zh-TW" dirty="0"/>
          </a:p>
          <a:p>
            <a:r>
              <a:rPr lang="en-US" altLang="zh-TW" sz="2800" dirty="0" smtClean="0"/>
              <a:t>Advanced technique includes</a:t>
            </a:r>
          </a:p>
          <a:p>
            <a:pPr lvl="1"/>
            <a:r>
              <a:rPr lang="en-US" altLang="zh-TW" sz="2400" dirty="0" smtClean="0"/>
              <a:t>Forbidding large jumps</a:t>
            </a:r>
          </a:p>
          <a:p>
            <a:pPr lvl="1"/>
            <a:r>
              <a:rPr lang="en-US" altLang="zh-TW" sz="2400" dirty="0" smtClean="0"/>
              <a:t>Transient detection</a:t>
            </a:r>
          </a:p>
          <a:p>
            <a:pPr lvl="1"/>
            <a:r>
              <a:rPr lang="en-US" altLang="zh-TW" sz="2400" dirty="0" smtClean="0"/>
              <a:t>Highest peak chooses first</a:t>
            </a:r>
            <a:endParaRPr lang="en-US" altLang="zh-TW" sz="2400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229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6" y="925732"/>
            <a:ext cx="7748588" cy="595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F</a:t>
            </a:r>
            <a:r>
              <a:rPr lang="en-US" altLang="zh-TW" sz="2800" dirty="0" smtClean="0"/>
              <a:t>requency-trajectories of a speech signal, arrows indicate </a:t>
            </a:r>
            <a:r>
              <a:rPr lang="en-US" altLang="zh-TW" sz="2800" i="1" dirty="0" smtClean="0"/>
              <a:t>transient regions</a:t>
            </a:r>
            <a:endParaRPr lang="zh-TW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26131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 II: Synthesis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Sinusoidal modeling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Analysis</a:t>
            </a:r>
          </a:p>
          <a:p>
            <a:pPr lvl="1"/>
            <a:r>
              <a:rPr lang="en-US" altLang="zh-TW" b="1" dirty="0" smtClean="0"/>
              <a:t>Synthesis</a:t>
            </a:r>
          </a:p>
          <a:p>
            <a:pPr lvl="2"/>
            <a:r>
              <a:rPr lang="en-US" altLang="zh-TW" dirty="0" smtClean="0"/>
              <a:t>Linear-interpolation </a:t>
            </a:r>
          </a:p>
          <a:p>
            <a:pPr lvl="2"/>
            <a:r>
              <a:rPr lang="en-US" altLang="zh-TW" dirty="0" smtClean="0"/>
              <a:t>Phase continuation</a:t>
            </a:r>
          </a:p>
          <a:p>
            <a:pPr lvl="2"/>
            <a:r>
              <a:rPr lang="en-US" altLang="zh-TW" dirty="0" smtClean="0"/>
              <a:t>A window-based synthesis method</a:t>
            </a:r>
          </a:p>
          <a:p>
            <a:endParaRPr lang="en-US" altLang="zh-TW" dirty="0"/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Spectral decomposition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(S + N) vs. (S + N + T)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Spectral subtraction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Noise modeling (Nov. 16, 23)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502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Sinusoidal synthesis (ii):</a:t>
            </a:r>
            <a:br>
              <a:rPr lang="en-US" altLang="zh-TW" dirty="0" smtClean="0"/>
            </a:br>
            <a:r>
              <a:rPr lang="en-US" altLang="zh-TW" dirty="0" smtClean="0"/>
              <a:t>the linear interpolation method</a:t>
            </a:r>
            <a:endParaRPr lang="zh-TW" altLang="en-US" dirty="0"/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956096" y="1648108"/>
            <a:ext cx="42115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i="0" u="none" dirty="0">
                <a:ea typeface="新細明體" charset="-120"/>
              </a:rPr>
              <a:t>……..an amplitude envelope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2956096" y="2257708"/>
            <a:ext cx="40016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i="0" u="none" dirty="0">
                <a:ea typeface="新細明體" charset="-120"/>
              </a:rPr>
              <a:t>……..a frequency envelope</a:t>
            </a:r>
          </a:p>
        </p:txBody>
      </p:sp>
      <p:sp>
        <p:nvSpPr>
          <p:cNvPr id="8" name="橢圓 7"/>
          <p:cNvSpPr/>
          <p:nvPr/>
        </p:nvSpPr>
        <p:spPr>
          <a:xfrm>
            <a:off x="5508104" y="50131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380312" y="407707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>
            <a:stCxn id="8" idx="7"/>
            <a:endCxn id="9" idx="2"/>
          </p:cNvCxnSpPr>
          <p:nvPr/>
        </p:nvCxnSpPr>
        <p:spPr>
          <a:xfrm flipV="1">
            <a:off x="5631029" y="4149080"/>
            <a:ext cx="1749283" cy="885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342038" y="5157192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</a:t>
            </a:r>
            <a:r>
              <a:rPr lang="en-US" altLang="zh-TW" sz="2800" baseline="-25000" dirty="0" smtClean="0"/>
              <a:t>m</a:t>
            </a:r>
            <a:endParaRPr lang="zh-TW" altLang="en-US" sz="2000" baseline="-25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358262" y="422108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</a:t>
            </a:r>
            <a:r>
              <a:rPr lang="en-US" altLang="zh-TW" sz="2800" baseline="-25000" dirty="0" smtClean="0"/>
              <a:t>m+1</a:t>
            </a:r>
            <a:endParaRPr lang="zh-TW" altLang="en-US" sz="2000" baseline="-25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516216" y="4941168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A[n]</a:t>
            </a:r>
            <a:endParaRPr lang="zh-TW" altLang="en-US" sz="2000" baseline="-25000" dirty="0"/>
          </a:p>
        </p:txBody>
      </p:sp>
      <p:cxnSp>
        <p:nvCxnSpPr>
          <p:cNvPr id="19" name="直線單箭頭接點 18"/>
          <p:cNvCxnSpPr>
            <a:stCxn id="17" idx="0"/>
          </p:cNvCxnSpPr>
          <p:nvPr/>
        </p:nvCxnSpPr>
        <p:spPr>
          <a:xfrm flipH="1" flipV="1">
            <a:off x="6917928" y="4591673"/>
            <a:ext cx="1" cy="349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211960" y="5733256"/>
            <a:ext cx="424847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Remark: amplitude can be log</a:t>
            </a:r>
          </a:p>
          <a:p>
            <a:r>
              <a:rPr lang="en-US" altLang="zh-TW" sz="2400" dirty="0"/>
              <a:t>o</a:t>
            </a:r>
            <a:r>
              <a:rPr lang="en-US" altLang="zh-TW" sz="2400" dirty="0" smtClean="0"/>
              <a:t>r linear scale.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861048"/>
            <a:ext cx="4257859" cy="176604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337893"/>
            <a:ext cx="1473348" cy="44303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772816"/>
            <a:ext cx="1490349" cy="4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05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The linear-interpolation method (cont’d)</a:t>
            </a:r>
            <a:endParaRPr lang="zh-TW" altLang="en-US" sz="3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6696744" cy="49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4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772616" y="261392"/>
            <a:ext cx="7543800" cy="12954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ea typeface="新細明體" charset="-120"/>
              </a:rPr>
              <a:t>F</a:t>
            </a:r>
            <a:r>
              <a:rPr lang="en-US" altLang="zh-TW" sz="3200" dirty="0" smtClean="0">
                <a:ea typeface="新細明體" charset="-120"/>
              </a:rPr>
              <a:t>rom one trajectory to a signal</a:t>
            </a:r>
            <a:r>
              <a:rPr lang="en-US" altLang="zh-TW" sz="3200" dirty="0">
                <a:ea typeface="新細明體" charset="-120"/>
              </a:rPr>
              <a:t>: </a:t>
            </a:r>
            <a:r>
              <a:rPr lang="en-US" altLang="zh-TW" sz="3200" dirty="0" smtClean="0">
                <a:ea typeface="新細明體" charset="-120"/>
              </a:rPr>
              <a:t/>
            </a:r>
            <a:br>
              <a:rPr lang="en-US" altLang="zh-TW" sz="3200" dirty="0" smtClean="0">
                <a:ea typeface="新細明體" charset="-120"/>
              </a:rPr>
            </a:br>
            <a:r>
              <a:rPr lang="en-US" altLang="zh-TW" sz="3200" b="1" dirty="0" smtClean="0">
                <a:ea typeface="新細明體" charset="-120"/>
              </a:rPr>
              <a:t>a window-based method</a:t>
            </a:r>
            <a:endParaRPr lang="en-US" altLang="zh-TW" sz="3200" b="1" dirty="0">
              <a:ea typeface="新細明體" charset="-120"/>
            </a:endParaRPr>
          </a:p>
        </p:txBody>
      </p:sp>
      <p:sp>
        <p:nvSpPr>
          <p:cNvPr id="38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339B5-A6C1-47AD-AA2B-328E95052551}" type="slidenum">
              <a:rPr lang="en-US" altLang="en-US"/>
              <a:pPr/>
              <a:t>16</a:t>
            </a:fld>
            <a:endParaRPr lang="en-US" altLang="en-US" sz="1000"/>
          </a:p>
        </p:txBody>
      </p:sp>
      <p:sp>
        <p:nvSpPr>
          <p:cNvPr id="597004" name="Text Box 12"/>
          <p:cNvSpPr txBox="1">
            <a:spLocks noChangeArrowheads="1"/>
          </p:cNvSpPr>
          <p:nvPr/>
        </p:nvSpPr>
        <p:spPr bwMode="auto">
          <a:xfrm>
            <a:off x="3810000" y="1736725"/>
            <a:ext cx="42115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i="0" u="none" dirty="0">
                <a:ea typeface="新細明體" charset="-120"/>
              </a:rPr>
              <a:t>……..an amplitude envelope</a:t>
            </a:r>
          </a:p>
        </p:txBody>
      </p:sp>
      <p:sp>
        <p:nvSpPr>
          <p:cNvPr id="597005" name="Text Box 13"/>
          <p:cNvSpPr txBox="1">
            <a:spLocks noChangeArrowheads="1"/>
          </p:cNvSpPr>
          <p:nvPr/>
        </p:nvSpPr>
        <p:spPr bwMode="auto">
          <a:xfrm>
            <a:off x="3810000" y="2346325"/>
            <a:ext cx="40016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 i="0" u="none" dirty="0">
                <a:ea typeface="新細明體" charset="-120"/>
              </a:rPr>
              <a:t>……..a frequency envelope</a:t>
            </a:r>
          </a:p>
        </p:txBody>
      </p:sp>
      <p:sp>
        <p:nvSpPr>
          <p:cNvPr id="597006" name="Text Box 14"/>
          <p:cNvSpPr txBox="1">
            <a:spLocks noChangeArrowheads="1"/>
          </p:cNvSpPr>
          <p:nvPr/>
        </p:nvSpPr>
        <p:spPr bwMode="auto">
          <a:xfrm>
            <a:off x="990600" y="2971800"/>
            <a:ext cx="14315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  <a:ea typeface="新細明體" charset="-120"/>
              </a:rPr>
              <a:t>S</a:t>
            </a:r>
            <a:r>
              <a:rPr lang="en-US" altLang="zh-TW" sz="2400" i="0" u="none" dirty="0" smtClean="0">
                <a:solidFill>
                  <a:srgbClr val="C00000"/>
                </a:solidFill>
                <a:ea typeface="新細明體" charset="-120"/>
              </a:rPr>
              <a:t>ynthesis</a:t>
            </a:r>
            <a:r>
              <a:rPr lang="en-US" altLang="zh-TW" sz="2400" i="0" u="none" dirty="0">
                <a:ea typeface="新細明體" charset="-120"/>
              </a:rPr>
              <a:t>:</a:t>
            </a:r>
          </a:p>
        </p:txBody>
      </p:sp>
      <p:sp>
        <p:nvSpPr>
          <p:cNvPr id="597007" name="Text Box 15"/>
          <p:cNvSpPr txBox="1">
            <a:spLocks noChangeArrowheads="1"/>
          </p:cNvSpPr>
          <p:nvPr/>
        </p:nvSpPr>
        <p:spPr bwMode="auto">
          <a:xfrm>
            <a:off x="990600" y="4327525"/>
            <a:ext cx="3275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i="0" u="none">
                <a:ea typeface="新細明體" charset="-120"/>
              </a:rPr>
              <a:t>Continuous phase updates: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495800" y="4191000"/>
            <a:ext cx="4029075" cy="1828800"/>
            <a:chOff x="4495800" y="4191000"/>
            <a:chExt cx="4029075" cy="1828800"/>
          </a:xfrm>
        </p:grpSpPr>
        <p:sp>
          <p:nvSpPr>
            <p:cNvPr id="597009" name="Freeform 17"/>
            <p:cNvSpPr>
              <a:spLocks noChangeArrowheads="1"/>
            </p:cNvSpPr>
            <p:nvPr/>
          </p:nvSpPr>
          <p:spPr bwMode="auto">
            <a:xfrm>
              <a:off x="4773613" y="4811713"/>
              <a:ext cx="939800" cy="552450"/>
            </a:xfrm>
            <a:custGeom>
              <a:avLst/>
              <a:gdLst>
                <a:gd name="T0" fmla="*/ 0 w 3382"/>
                <a:gd name="T1" fmla="*/ 1375 h 1383"/>
                <a:gd name="T2" fmla="*/ 1000 w 3382"/>
                <a:gd name="T3" fmla="*/ 738 h 1383"/>
                <a:gd name="T4" fmla="*/ 1749 w 3382"/>
                <a:gd name="T5" fmla="*/ 68 h 1383"/>
                <a:gd name="T6" fmla="*/ 2374 w 3382"/>
                <a:gd name="T7" fmla="*/ 706 h 1383"/>
                <a:gd name="T8" fmla="*/ 3381 w 3382"/>
                <a:gd name="T9" fmla="*/ 1382 h 1383"/>
                <a:gd name="T10" fmla="*/ 3381 w 3382"/>
                <a:gd name="T11" fmla="*/ 1354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2" h="1383">
                  <a:moveTo>
                    <a:pt x="0" y="1375"/>
                  </a:moveTo>
                  <a:cubicBezTo>
                    <a:pt x="390" y="1298"/>
                    <a:pt x="740" y="1037"/>
                    <a:pt x="1000" y="738"/>
                  </a:cubicBezTo>
                  <a:cubicBezTo>
                    <a:pt x="1247" y="454"/>
                    <a:pt x="1293" y="149"/>
                    <a:pt x="1749" y="68"/>
                  </a:cubicBezTo>
                  <a:cubicBezTo>
                    <a:pt x="2134" y="0"/>
                    <a:pt x="2331" y="339"/>
                    <a:pt x="2374" y="706"/>
                  </a:cubicBezTo>
                  <a:cubicBezTo>
                    <a:pt x="2416" y="1063"/>
                    <a:pt x="2967" y="1323"/>
                    <a:pt x="3381" y="1382"/>
                  </a:cubicBezTo>
                  <a:lnTo>
                    <a:pt x="3381" y="1354"/>
                  </a:lnTo>
                </a:path>
              </a:pathLst>
            </a:custGeom>
            <a:noFill/>
            <a:ln w="9525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0" name="Line 18"/>
            <p:cNvSpPr>
              <a:spLocks noChangeShapeType="1"/>
            </p:cNvSpPr>
            <p:nvPr/>
          </p:nvSpPr>
          <p:spPr bwMode="auto">
            <a:xfrm>
              <a:off x="5713413" y="5351463"/>
              <a:ext cx="104775" cy="22225"/>
            </a:xfrm>
            <a:prstGeom prst="line">
              <a:avLst/>
            </a:prstGeom>
            <a:noFill/>
            <a:ln w="9525">
              <a:solidFill>
                <a:srgbClr val="8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1" name="Freeform 19"/>
            <p:cNvSpPr>
              <a:spLocks noChangeArrowheads="1"/>
            </p:cNvSpPr>
            <p:nvPr/>
          </p:nvSpPr>
          <p:spPr bwMode="auto">
            <a:xfrm>
              <a:off x="5256213" y="4730750"/>
              <a:ext cx="958850" cy="633413"/>
            </a:xfrm>
            <a:custGeom>
              <a:avLst/>
              <a:gdLst>
                <a:gd name="T0" fmla="*/ 0 w 3448"/>
                <a:gd name="T1" fmla="*/ 1560 h 1589"/>
                <a:gd name="T2" fmla="*/ 962 w 3448"/>
                <a:gd name="T3" fmla="*/ 912 h 1589"/>
                <a:gd name="T4" fmla="*/ 1677 w 3448"/>
                <a:gd name="T5" fmla="*/ 68 h 1589"/>
                <a:gd name="T6" fmla="*/ 2453 w 3448"/>
                <a:gd name="T7" fmla="*/ 687 h 1589"/>
                <a:gd name="T8" fmla="*/ 3447 w 3448"/>
                <a:gd name="T9" fmla="*/ 1588 h 1589"/>
                <a:gd name="T10" fmla="*/ 3447 w 3448"/>
                <a:gd name="T11" fmla="*/ 156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1589">
                  <a:moveTo>
                    <a:pt x="0" y="1560"/>
                  </a:moveTo>
                  <a:cubicBezTo>
                    <a:pt x="390" y="1483"/>
                    <a:pt x="702" y="1211"/>
                    <a:pt x="962" y="912"/>
                  </a:cubicBezTo>
                  <a:cubicBezTo>
                    <a:pt x="1209" y="628"/>
                    <a:pt x="1221" y="149"/>
                    <a:pt x="1677" y="68"/>
                  </a:cubicBezTo>
                  <a:cubicBezTo>
                    <a:pt x="2062" y="0"/>
                    <a:pt x="2410" y="320"/>
                    <a:pt x="2453" y="687"/>
                  </a:cubicBezTo>
                  <a:cubicBezTo>
                    <a:pt x="2495" y="1044"/>
                    <a:pt x="3033" y="1529"/>
                    <a:pt x="3447" y="1588"/>
                  </a:cubicBezTo>
                  <a:lnTo>
                    <a:pt x="3447" y="1560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2" name="Freeform 20"/>
            <p:cNvSpPr>
              <a:spLocks noChangeArrowheads="1"/>
            </p:cNvSpPr>
            <p:nvPr/>
          </p:nvSpPr>
          <p:spPr bwMode="auto">
            <a:xfrm>
              <a:off x="5784850" y="4530725"/>
              <a:ext cx="958850" cy="830263"/>
            </a:xfrm>
            <a:custGeom>
              <a:avLst/>
              <a:gdLst>
                <a:gd name="T0" fmla="*/ 0 w 3448"/>
                <a:gd name="T1" fmla="*/ 2054 h 2083"/>
                <a:gd name="T2" fmla="*/ 962 w 3448"/>
                <a:gd name="T3" fmla="*/ 1406 h 2083"/>
                <a:gd name="T4" fmla="*/ 1733 w 3448"/>
                <a:gd name="T5" fmla="*/ 68 h 2083"/>
                <a:gd name="T6" fmla="*/ 2453 w 3448"/>
                <a:gd name="T7" fmla="*/ 1181 h 2083"/>
                <a:gd name="T8" fmla="*/ 3447 w 3448"/>
                <a:gd name="T9" fmla="*/ 2082 h 2083"/>
                <a:gd name="T10" fmla="*/ 3447 w 3448"/>
                <a:gd name="T11" fmla="*/ 2054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2083">
                  <a:moveTo>
                    <a:pt x="0" y="2054"/>
                  </a:moveTo>
                  <a:cubicBezTo>
                    <a:pt x="390" y="1977"/>
                    <a:pt x="702" y="1705"/>
                    <a:pt x="962" y="1406"/>
                  </a:cubicBezTo>
                  <a:cubicBezTo>
                    <a:pt x="1209" y="1122"/>
                    <a:pt x="1277" y="149"/>
                    <a:pt x="1733" y="68"/>
                  </a:cubicBezTo>
                  <a:cubicBezTo>
                    <a:pt x="2118" y="0"/>
                    <a:pt x="2410" y="814"/>
                    <a:pt x="2453" y="1181"/>
                  </a:cubicBezTo>
                  <a:cubicBezTo>
                    <a:pt x="2495" y="1538"/>
                    <a:pt x="3033" y="2023"/>
                    <a:pt x="3447" y="2082"/>
                  </a:cubicBezTo>
                  <a:lnTo>
                    <a:pt x="3447" y="2054"/>
                  </a:lnTo>
                </a:path>
              </a:pathLst>
            </a:cu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3" name="Freeform 21"/>
            <p:cNvSpPr>
              <a:spLocks noChangeArrowheads="1"/>
            </p:cNvSpPr>
            <p:nvPr/>
          </p:nvSpPr>
          <p:spPr bwMode="auto">
            <a:xfrm>
              <a:off x="6257925" y="4730750"/>
              <a:ext cx="958850" cy="633413"/>
            </a:xfrm>
            <a:custGeom>
              <a:avLst/>
              <a:gdLst>
                <a:gd name="T0" fmla="*/ 0 w 3448"/>
                <a:gd name="T1" fmla="*/ 1560 h 1589"/>
                <a:gd name="T2" fmla="*/ 962 w 3448"/>
                <a:gd name="T3" fmla="*/ 912 h 1589"/>
                <a:gd name="T4" fmla="*/ 1677 w 3448"/>
                <a:gd name="T5" fmla="*/ 68 h 1589"/>
                <a:gd name="T6" fmla="*/ 2453 w 3448"/>
                <a:gd name="T7" fmla="*/ 687 h 1589"/>
                <a:gd name="T8" fmla="*/ 3447 w 3448"/>
                <a:gd name="T9" fmla="*/ 1588 h 1589"/>
                <a:gd name="T10" fmla="*/ 3447 w 3448"/>
                <a:gd name="T11" fmla="*/ 156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1589">
                  <a:moveTo>
                    <a:pt x="0" y="1560"/>
                  </a:moveTo>
                  <a:cubicBezTo>
                    <a:pt x="390" y="1483"/>
                    <a:pt x="702" y="1211"/>
                    <a:pt x="962" y="912"/>
                  </a:cubicBezTo>
                  <a:cubicBezTo>
                    <a:pt x="1209" y="628"/>
                    <a:pt x="1221" y="149"/>
                    <a:pt x="1677" y="68"/>
                  </a:cubicBezTo>
                  <a:cubicBezTo>
                    <a:pt x="2062" y="0"/>
                    <a:pt x="2410" y="320"/>
                    <a:pt x="2453" y="687"/>
                  </a:cubicBezTo>
                  <a:cubicBezTo>
                    <a:pt x="2495" y="1044"/>
                    <a:pt x="3033" y="1529"/>
                    <a:pt x="3447" y="1588"/>
                  </a:cubicBezTo>
                  <a:lnTo>
                    <a:pt x="3447" y="1560"/>
                  </a:lnTo>
                </a:path>
              </a:pathLst>
            </a:custGeom>
            <a:noFill/>
            <a:ln w="9525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4" name="Line 22"/>
            <p:cNvSpPr>
              <a:spLocks noChangeShapeType="1"/>
            </p:cNvSpPr>
            <p:nvPr/>
          </p:nvSpPr>
          <p:spPr bwMode="auto">
            <a:xfrm>
              <a:off x="4495800" y="5357813"/>
              <a:ext cx="3714750" cy="127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15" name="Text Box 23"/>
            <p:cNvSpPr txBox="1">
              <a:spLocks noChangeArrowheads="1"/>
            </p:cNvSpPr>
            <p:nvPr/>
          </p:nvSpPr>
          <p:spPr bwMode="auto">
            <a:xfrm>
              <a:off x="8045450" y="4581525"/>
              <a:ext cx="479425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96000"/>
                </a:lnSpc>
                <a:buClr>
                  <a:srgbClr val="003366"/>
                </a:buClr>
                <a:buSzPct val="100000"/>
                <a:buFont typeface="Arial" charset="0"/>
                <a:buNone/>
              </a:pPr>
              <a:r>
                <a:rPr lang="en-GB" sz="2000" i="0" u="none">
                  <a:solidFill>
                    <a:srgbClr val="003366"/>
                  </a:solidFill>
                  <a:ea typeface="新細明體" charset="-120"/>
                </a:rPr>
                <a:t>time</a:t>
              </a:r>
            </a:p>
          </p:txBody>
        </p:sp>
        <p:sp>
          <p:nvSpPr>
            <p:cNvPr id="597016" name="Line 24"/>
            <p:cNvSpPr>
              <a:spLocks noChangeShapeType="1"/>
            </p:cNvSpPr>
            <p:nvPr/>
          </p:nvSpPr>
          <p:spPr bwMode="auto">
            <a:xfrm>
              <a:off x="5246688" y="4476750"/>
              <a:ext cx="11112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39" name="Line 47"/>
            <p:cNvSpPr>
              <a:spLocks noChangeShapeType="1"/>
            </p:cNvSpPr>
            <p:nvPr/>
          </p:nvSpPr>
          <p:spPr bwMode="auto">
            <a:xfrm>
              <a:off x="5715000" y="4476750"/>
              <a:ext cx="11113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0" name="Line 48"/>
            <p:cNvSpPr>
              <a:spLocks noChangeShapeType="1"/>
            </p:cNvSpPr>
            <p:nvPr/>
          </p:nvSpPr>
          <p:spPr bwMode="auto">
            <a:xfrm>
              <a:off x="6248400" y="4419600"/>
              <a:ext cx="11113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1" name="Line 49"/>
            <p:cNvSpPr>
              <a:spLocks noChangeShapeType="1"/>
            </p:cNvSpPr>
            <p:nvPr/>
          </p:nvSpPr>
          <p:spPr bwMode="auto">
            <a:xfrm>
              <a:off x="6770688" y="4419600"/>
              <a:ext cx="11112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4" name="Line 52"/>
            <p:cNvSpPr>
              <a:spLocks noChangeShapeType="1"/>
            </p:cNvSpPr>
            <p:nvPr/>
          </p:nvSpPr>
          <p:spPr bwMode="auto">
            <a:xfrm>
              <a:off x="5257800" y="5867400"/>
              <a:ext cx="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5" name="Line 53"/>
            <p:cNvSpPr>
              <a:spLocks noChangeShapeType="1"/>
            </p:cNvSpPr>
            <p:nvPr/>
          </p:nvSpPr>
          <p:spPr bwMode="auto">
            <a:xfrm>
              <a:off x="5715000" y="5867400"/>
              <a:ext cx="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6" name="Line 54"/>
            <p:cNvSpPr>
              <a:spLocks noChangeShapeType="1"/>
            </p:cNvSpPr>
            <p:nvPr/>
          </p:nvSpPr>
          <p:spPr bwMode="auto">
            <a:xfrm>
              <a:off x="4800600" y="59436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7" name="Line 55"/>
            <p:cNvSpPr>
              <a:spLocks noChangeShapeType="1"/>
            </p:cNvSpPr>
            <p:nvPr/>
          </p:nvSpPr>
          <p:spPr bwMode="auto">
            <a:xfrm flipH="1">
              <a:off x="5715000" y="59436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48" name="Text Box 56"/>
            <p:cNvSpPr txBox="1">
              <a:spLocks noChangeArrowheads="1"/>
            </p:cNvSpPr>
            <p:nvPr/>
          </p:nvSpPr>
          <p:spPr bwMode="auto">
            <a:xfrm>
              <a:off x="5230813" y="5622925"/>
              <a:ext cx="48418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u="none">
                  <a:latin typeface="Georgia" pitchFamily="18" charset="0"/>
                  <a:ea typeface="新細明體" charset="-120"/>
                </a:rPr>
                <a:t>hT</a:t>
              </a:r>
            </a:p>
          </p:txBody>
        </p:sp>
        <p:sp>
          <p:nvSpPr>
            <p:cNvPr id="597049" name="Line 57"/>
            <p:cNvSpPr>
              <a:spLocks noChangeShapeType="1"/>
            </p:cNvSpPr>
            <p:nvPr/>
          </p:nvSpPr>
          <p:spPr bwMode="auto">
            <a:xfrm flipV="1">
              <a:off x="5257800" y="4724400"/>
              <a:ext cx="457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0" name="Line 58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533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1" name="Line 59"/>
            <p:cNvSpPr>
              <a:spLocks noChangeShapeType="1"/>
            </p:cNvSpPr>
            <p:nvPr/>
          </p:nvSpPr>
          <p:spPr bwMode="auto">
            <a:xfrm>
              <a:off x="6248400" y="4572000"/>
              <a:ext cx="533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2" name="Line 60"/>
            <p:cNvSpPr>
              <a:spLocks noChangeShapeType="1"/>
            </p:cNvSpPr>
            <p:nvPr/>
          </p:nvSpPr>
          <p:spPr bwMode="auto">
            <a:xfrm>
              <a:off x="6858000" y="4724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3" name="Line 61"/>
            <p:cNvSpPr>
              <a:spLocks noChangeShapeType="1"/>
            </p:cNvSpPr>
            <p:nvPr/>
          </p:nvSpPr>
          <p:spPr bwMode="auto">
            <a:xfrm>
              <a:off x="7467600" y="4191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4" name="Line 62"/>
            <p:cNvSpPr>
              <a:spLocks noChangeShapeType="1"/>
            </p:cNvSpPr>
            <p:nvPr/>
          </p:nvSpPr>
          <p:spPr bwMode="auto">
            <a:xfrm flipV="1">
              <a:off x="7467600" y="5334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5" name="Text Box 63"/>
            <p:cNvSpPr txBox="1">
              <a:spLocks noChangeArrowheads="1"/>
            </p:cNvSpPr>
            <p:nvPr/>
          </p:nvSpPr>
          <p:spPr bwMode="auto">
            <a:xfrm>
              <a:off x="7212013" y="4876800"/>
              <a:ext cx="4984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u="none">
                  <a:latin typeface="Georgia" pitchFamily="18" charset="0"/>
                  <a:ea typeface="新細明體" charset="-120"/>
                </a:rPr>
                <a:t>A</a:t>
              </a:r>
              <a:r>
                <a:rPr lang="en-US" altLang="zh-TW" sz="2000" u="none" baseline="-25000">
                  <a:latin typeface="Georgia" pitchFamily="18" charset="0"/>
                  <a:ea typeface="新細明體" charset="-120"/>
                </a:rPr>
                <a:t>m</a:t>
              </a:r>
              <a:endParaRPr lang="en-US" altLang="zh-TW" sz="2000" u="none">
                <a:latin typeface="Georgia" pitchFamily="18" charset="0"/>
                <a:ea typeface="新細明體" charset="-120"/>
              </a:endParaRPr>
            </a:p>
          </p:txBody>
        </p:sp>
        <p:sp>
          <p:nvSpPr>
            <p:cNvPr id="597056" name="Line 64"/>
            <p:cNvSpPr>
              <a:spLocks noChangeShapeType="1"/>
            </p:cNvSpPr>
            <p:nvPr/>
          </p:nvSpPr>
          <p:spPr bwMode="auto">
            <a:xfrm>
              <a:off x="7315200" y="47244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7057" name="Line 65"/>
            <p:cNvSpPr>
              <a:spLocks noChangeShapeType="1"/>
            </p:cNvSpPr>
            <p:nvPr/>
          </p:nvSpPr>
          <p:spPr bwMode="auto">
            <a:xfrm>
              <a:off x="7315200" y="53340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39" name="圖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63" y="2337893"/>
            <a:ext cx="1473348" cy="44303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63" y="1772816"/>
            <a:ext cx="1490349" cy="4216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429000"/>
            <a:ext cx="6126584" cy="91247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013177"/>
            <a:ext cx="320973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2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summation over all trajectories</a:t>
            </a:r>
            <a:endParaRPr lang="zh-TW" altLang="en-US" sz="4000" dirty="0"/>
          </a:p>
        </p:txBody>
      </p:sp>
      <p:sp>
        <p:nvSpPr>
          <p:cNvPr id="33" name="投影片編號版面配置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17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4143325" y="3933056"/>
            <a:ext cx="4029075" cy="1828800"/>
            <a:chOff x="4495800" y="4191000"/>
            <a:chExt cx="4029075" cy="1828800"/>
          </a:xfrm>
        </p:grpSpPr>
        <p:sp>
          <p:nvSpPr>
            <p:cNvPr id="8" name="Freeform 17"/>
            <p:cNvSpPr>
              <a:spLocks noChangeArrowheads="1"/>
            </p:cNvSpPr>
            <p:nvPr/>
          </p:nvSpPr>
          <p:spPr bwMode="auto">
            <a:xfrm>
              <a:off x="4773613" y="4811713"/>
              <a:ext cx="939800" cy="552450"/>
            </a:xfrm>
            <a:custGeom>
              <a:avLst/>
              <a:gdLst>
                <a:gd name="T0" fmla="*/ 0 w 3382"/>
                <a:gd name="T1" fmla="*/ 1375 h 1383"/>
                <a:gd name="T2" fmla="*/ 1000 w 3382"/>
                <a:gd name="T3" fmla="*/ 738 h 1383"/>
                <a:gd name="T4" fmla="*/ 1749 w 3382"/>
                <a:gd name="T5" fmla="*/ 68 h 1383"/>
                <a:gd name="T6" fmla="*/ 2374 w 3382"/>
                <a:gd name="T7" fmla="*/ 706 h 1383"/>
                <a:gd name="T8" fmla="*/ 3381 w 3382"/>
                <a:gd name="T9" fmla="*/ 1382 h 1383"/>
                <a:gd name="T10" fmla="*/ 3381 w 3382"/>
                <a:gd name="T11" fmla="*/ 1354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2" h="1383">
                  <a:moveTo>
                    <a:pt x="0" y="1375"/>
                  </a:moveTo>
                  <a:cubicBezTo>
                    <a:pt x="390" y="1298"/>
                    <a:pt x="740" y="1037"/>
                    <a:pt x="1000" y="738"/>
                  </a:cubicBezTo>
                  <a:cubicBezTo>
                    <a:pt x="1247" y="454"/>
                    <a:pt x="1293" y="149"/>
                    <a:pt x="1749" y="68"/>
                  </a:cubicBezTo>
                  <a:cubicBezTo>
                    <a:pt x="2134" y="0"/>
                    <a:pt x="2331" y="339"/>
                    <a:pt x="2374" y="706"/>
                  </a:cubicBezTo>
                  <a:cubicBezTo>
                    <a:pt x="2416" y="1063"/>
                    <a:pt x="2967" y="1323"/>
                    <a:pt x="3381" y="1382"/>
                  </a:cubicBezTo>
                  <a:lnTo>
                    <a:pt x="3381" y="1354"/>
                  </a:lnTo>
                </a:path>
              </a:pathLst>
            </a:custGeom>
            <a:noFill/>
            <a:ln w="9525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Line 18"/>
            <p:cNvSpPr>
              <a:spLocks noChangeShapeType="1"/>
            </p:cNvSpPr>
            <p:nvPr/>
          </p:nvSpPr>
          <p:spPr bwMode="auto">
            <a:xfrm>
              <a:off x="5713413" y="5351463"/>
              <a:ext cx="104775" cy="22225"/>
            </a:xfrm>
            <a:prstGeom prst="line">
              <a:avLst/>
            </a:prstGeom>
            <a:noFill/>
            <a:ln w="9525">
              <a:solidFill>
                <a:srgbClr val="808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Freeform 19"/>
            <p:cNvSpPr>
              <a:spLocks noChangeArrowheads="1"/>
            </p:cNvSpPr>
            <p:nvPr/>
          </p:nvSpPr>
          <p:spPr bwMode="auto">
            <a:xfrm>
              <a:off x="5256213" y="4730750"/>
              <a:ext cx="958850" cy="633413"/>
            </a:xfrm>
            <a:custGeom>
              <a:avLst/>
              <a:gdLst>
                <a:gd name="T0" fmla="*/ 0 w 3448"/>
                <a:gd name="T1" fmla="*/ 1560 h 1589"/>
                <a:gd name="T2" fmla="*/ 962 w 3448"/>
                <a:gd name="T3" fmla="*/ 912 h 1589"/>
                <a:gd name="T4" fmla="*/ 1677 w 3448"/>
                <a:gd name="T5" fmla="*/ 68 h 1589"/>
                <a:gd name="T6" fmla="*/ 2453 w 3448"/>
                <a:gd name="T7" fmla="*/ 687 h 1589"/>
                <a:gd name="T8" fmla="*/ 3447 w 3448"/>
                <a:gd name="T9" fmla="*/ 1588 h 1589"/>
                <a:gd name="T10" fmla="*/ 3447 w 3448"/>
                <a:gd name="T11" fmla="*/ 156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1589">
                  <a:moveTo>
                    <a:pt x="0" y="1560"/>
                  </a:moveTo>
                  <a:cubicBezTo>
                    <a:pt x="390" y="1483"/>
                    <a:pt x="702" y="1211"/>
                    <a:pt x="962" y="912"/>
                  </a:cubicBezTo>
                  <a:cubicBezTo>
                    <a:pt x="1209" y="628"/>
                    <a:pt x="1221" y="149"/>
                    <a:pt x="1677" y="68"/>
                  </a:cubicBezTo>
                  <a:cubicBezTo>
                    <a:pt x="2062" y="0"/>
                    <a:pt x="2410" y="320"/>
                    <a:pt x="2453" y="687"/>
                  </a:cubicBezTo>
                  <a:cubicBezTo>
                    <a:pt x="2495" y="1044"/>
                    <a:pt x="3033" y="1529"/>
                    <a:pt x="3447" y="1588"/>
                  </a:cubicBezTo>
                  <a:lnTo>
                    <a:pt x="3447" y="1560"/>
                  </a:lnTo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20"/>
            <p:cNvSpPr>
              <a:spLocks noChangeArrowheads="1"/>
            </p:cNvSpPr>
            <p:nvPr/>
          </p:nvSpPr>
          <p:spPr bwMode="auto">
            <a:xfrm>
              <a:off x="5784850" y="4530725"/>
              <a:ext cx="958850" cy="830263"/>
            </a:xfrm>
            <a:custGeom>
              <a:avLst/>
              <a:gdLst>
                <a:gd name="T0" fmla="*/ 0 w 3448"/>
                <a:gd name="T1" fmla="*/ 2054 h 2083"/>
                <a:gd name="T2" fmla="*/ 962 w 3448"/>
                <a:gd name="T3" fmla="*/ 1406 h 2083"/>
                <a:gd name="T4" fmla="*/ 1733 w 3448"/>
                <a:gd name="T5" fmla="*/ 68 h 2083"/>
                <a:gd name="T6" fmla="*/ 2453 w 3448"/>
                <a:gd name="T7" fmla="*/ 1181 h 2083"/>
                <a:gd name="T8" fmla="*/ 3447 w 3448"/>
                <a:gd name="T9" fmla="*/ 2082 h 2083"/>
                <a:gd name="T10" fmla="*/ 3447 w 3448"/>
                <a:gd name="T11" fmla="*/ 2054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2083">
                  <a:moveTo>
                    <a:pt x="0" y="2054"/>
                  </a:moveTo>
                  <a:cubicBezTo>
                    <a:pt x="390" y="1977"/>
                    <a:pt x="702" y="1705"/>
                    <a:pt x="962" y="1406"/>
                  </a:cubicBezTo>
                  <a:cubicBezTo>
                    <a:pt x="1209" y="1122"/>
                    <a:pt x="1277" y="149"/>
                    <a:pt x="1733" y="68"/>
                  </a:cubicBezTo>
                  <a:cubicBezTo>
                    <a:pt x="2118" y="0"/>
                    <a:pt x="2410" y="814"/>
                    <a:pt x="2453" y="1181"/>
                  </a:cubicBezTo>
                  <a:cubicBezTo>
                    <a:pt x="2495" y="1538"/>
                    <a:pt x="3033" y="2023"/>
                    <a:pt x="3447" y="2082"/>
                  </a:cubicBezTo>
                  <a:lnTo>
                    <a:pt x="3447" y="2054"/>
                  </a:lnTo>
                </a:path>
              </a:pathLst>
            </a:cu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21"/>
            <p:cNvSpPr>
              <a:spLocks noChangeArrowheads="1"/>
            </p:cNvSpPr>
            <p:nvPr/>
          </p:nvSpPr>
          <p:spPr bwMode="auto">
            <a:xfrm>
              <a:off x="6257925" y="4730750"/>
              <a:ext cx="958850" cy="633413"/>
            </a:xfrm>
            <a:custGeom>
              <a:avLst/>
              <a:gdLst>
                <a:gd name="T0" fmla="*/ 0 w 3448"/>
                <a:gd name="T1" fmla="*/ 1560 h 1589"/>
                <a:gd name="T2" fmla="*/ 962 w 3448"/>
                <a:gd name="T3" fmla="*/ 912 h 1589"/>
                <a:gd name="T4" fmla="*/ 1677 w 3448"/>
                <a:gd name="T5" fmla="*/ 68 h 1589"/>
                <a:gd name="T6" fmla="*/ 2453 w 3448"/>
                <a:gd name="T7" fmla="*/ 687 h 1589"/>
                <a:gd name="T8" fmla="*/ 3447 w 3448"/>
                <a:gd name="T9" fmla="*/ 1588 h 1589"/>
                <a:gd name="T10" fmla="*/ 3447 w 3448"/>
                <a:gd name="T11" fmla="*/ 1560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8" h="1589">
                  <a:moveTo>
                    <a:pt x="0" y="1560"/>
                  </a:moveTo>
                  <a:cubicBezTo>
                    <a:pt x="390" y="1483"/>
                    <a:pt x="702" y="1211"/>
                    <a:pt x="962" y="912"/>
                  </a:cubicBezTo>
                  <a:cubicBezTo>
                    <a:pt x="1209" y="628"/>
                    <a:pt x="1221" y="149"/>
                    <a:pt x="1677" y="68"/>
                  </a:cubicBezTo>
                  <a:cubicBezTo>
                    <a:pt x="2062" y="0"/>
                    <a:pt x="2410" y="320"/>
                    <a:pt x="2453" y="687"/>
                  </a:cubicBezTo>
                  <a:cubicBezTo>
                    <a:pt x="2495" y="1044"/>
                    <a:pt x="3033" y="1529"/>
                    <a:pt x="3447" y="1588"/>
                  </a:cubicBezTo>
                  <a:lnTo>
                    <a:pt x="3447" y="1560"/>
                  </a:lnTo>
                </a:path>
              </a:pathLst>
            </a:custGeom>
            <a:noFill/>
            <a:ln w="9525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22"/>
            <p:cNvSpPr>
              <a:spLocks noChangeShapeType="1"/>
            </p:cNvSpPr>
            <p:nvPr/>
          </p:nvSpPr>
          <p:spPr bwMode="auto">
            <a:xfrm>
              <a:off x="4495800" y="5357813"/>
              <a:ext cx="3714750" cy="127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8045450" y="4581525"/>
              <a:ext cx="479425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96000"/>
                </a:lnSpc>
                <a:buClr>
                  <a:srgbClr val="003366"/>
                </a:buClr>
                <a:buSzPct val="100000"/>
                <a:buFont typeface="Arial" charset="0"/>
                <a:buNone/>
              </a:pPr>
              <a:r>
                <a:rPr lang="en-GB" sz="2000" i="0" u="none">
                  <a:solidFill>
                    <a:srgbClr val="003366"/>
                  </a:solidFill>
                  <a:ea typeface="新細明體" charset="-120"/>
                </a:rPr>
                <a:t>time</a:t>
              </a:r>
            </a:p>
          </p:txBody>
        </p:sp>
        <p:sp>
          <p:nvSpPr>
            <p:cNvPr id="15" name="Line 24"/>
            <p:cNvSpPr>
              <a:spLocks noChangeShapeType="1"/>
            </p:cNvSpPr>
            <p:nvPr/>
          </p:nvSpPr>
          <p:spPr bwMode="auto">
            <a:xfrm>
              <a:off x="5246688" y="4476750"/>
              <a:ext cx="11112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47"/>
            <p:cNvSpPr>
              <a:spLocks noChangeShapeType="1"/>
            </p:cNvSpPr>
            <p:nvPr/>
          </p:nvSpPr>
          <p:spPr bwMode="auto">
            <a:xfrm>
              <a:off x="5715000" y="4476750"/>
              <a:ext cx="11113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48"/>
            <p:cNvSpPr>
              <a:spLocks noChangeShapeType="1"/>
            </p:cNvSpPr>
            <p:nvPr/>
          </p:nvSpPr>
          <p:spPr bwMode="auto">
            <a:xfrm>
              <a:off x="6248400" y="4419600"/>
              <a:ext cx="11113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49"/>
            <p:cNvSpPr>
              <a:spLocks noChangeShapeType="1"/>
            </p:cNvSpPr>
            <p:nvPr/>
          </p:nvSpPr>
          <p:spPr bwMode="auto">
            <a:xfrm>
              <a:off x="6770688" y="4419600"/>
              <a:ext cx="11112" cy="1238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>
              <a:off x="5257800" y="5867400"/>
              <a:ext cx="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53"/>
            <p:cNvSpPr>
              <a:spLocks noChangeShapeType="1"/>
            </p:cNvSpPr>
            <p:nvPr/>
          </p:nvSpPr>
          <p:spPr bwMode="auto">
            <a:xfrm>
              <a:off x="5715000" y="5867400"/>
              <a:ext cx="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54"/>
            <p:cNvSpPr>
              <a:spLocks noChangeShapeType="1"/>
            </p:cNvSpPr>
            <p:nvPr/>
          </p:nvSpPr>
          <p:spPr bwMode="auto">
            <a:xfrm>
              <a:off x="4800600" y="59436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55"/>
            <p:cNvSpPr>
              <a:spLocks noChangeShapeType="1"/>
            </p:cNvSpPr>
            <p:nvPr/>
          </p:nvSpPr>
          <p:spPr bwMode="auto">
            <a:xfrm flipH="1">
              <a:off x="5715000" y="59436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 Box 56"/>
            <p:cNvSpPr txBox="1">
              <a:spLocks noChangeArrowheads="1"/>
            </p:cNvSpPr>
            <p:nvPr/>
          </p:nvSpPr>
          <p:spPr bwMode="auto">
            <a:xfrm>
              <a:off x="5230813" y="5622925"/>
              <a:ext cx="484187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u="none">
                  <a:latin typeface="Georgia" pitchFamily="18" charset="0"/>
                  <a:ea typeface="新細明體" charset="-120"/>
                </a:rPr>
                <a:t>hT</a:t>
              </a:r>
            </a:p>
          </p:txBody>
        </p:sp>
        <p:sp>
          <p:nvSpPr>
            <p:cNvPr id="24" name="Line 57"/>
            <p:cNvSpPr>
              <a:spLocks noChangeShapeType="1"/>
            </p:cNvSpPr>
            <p:nvPr/>
          </p:nvSpPr>
          <p:spPr bwMode="auto">
            <a:xfrm flipV="1">
              <a:off x="5257800" y="4724400"/>
              <a:ext cx="457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58"/>
            <p:cNvSpPr>
              <a:spLocks noChangeShapeType="1"/>
            </p:cNvSpPr>
            <p:nvPr/>
          </p:nvSpPr>
          <p:spPr bwMode="auto">
            <a:xfrm flipV="1">
              <a:off x="5715000" y="4572000"/>
              <a:ext cx="533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59"/>
            <p:cNvSpPr>
              <a:spLocks noChangeShapeType="1"/>
            </p:cNvSpPr>
            <p:nvPr/>
          </p:nvSpPr>
          <p:spPr bwMode="auto">
            <a:xfrm>
              <a:off x="6248400" y="4572000"/>
              <a:ext cx="533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60"/>
            <p:cNvSpPr>
              <a:spLocks noChangeShapeType="1"/>
            </p:cNvSpPr>
            <p:nvPr/>
          </p:nvSpPr>
          <p:spPr bwMode="auto">
            <a:xfrm>
              <a:off x="6858000" y="47244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Line 61"/>
            <p:cNvSpPr>
              <a:spLocks noChangeShapeType="1"/>
            </p:cNvSpPr>
            <p:nvPr/>
          </p:nvSpPr>
          <p:spPr bwMode="auto">
            <a:xfrm>
              <a:off x="7467600" y="4191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Line 62"/>
            <p:cNvSpPr>
              <a:spLocks noChangeShapeType="1"/>
            </p:cNvSpPr>
            <p:nvPr/>
          </p:nvSpPr>
          <p:spPr bwMode="auto">
            <a:xfrm flipV="1">
              <a:off x="7467600" y="53340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 Box 63"/>
            <p:cNvSpPr txBox="1">
              <a:spLocks noChangeArrowheads="1"/>
            </p:cNvSpPr>
            <p:nvPr/>
          </p:nvSpPr>
          <p:spPr bwMode="auto">
            <a:xfrm>
              <a:off x="7212013" y="4876800"/>
              <a:ext cx="4984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 u="none">
                  <a:latin typeface="Georgia" pitchFamily="18" charset="0"/>
                  <a:ea typeface="新細明體" charset="-120"/>
                </a:rPr>
                <a:t>A</a:t>
              </a:r>
              <a:r>
                <a:rPr lang="en-US" altLang="zh-TW" sz="2000" u="none" baseline="-25000">
                  <a:latin typeface="Georgia" pitchFamily="18" charset="0"/>
                  <a:ea typeface="新細明體" charset="-120"/>
                </a:rPr>
                <a:t>m</a:t>
              </a:r>
              <a:endParaRPr lang="en-US" altLang="zh-TW" sz="2000" u="none">
                <a:latin typeface="Georgia" pitchFamily="18" charset="0"/>
                <a:ea typeface="新細明體" charset="-120"/>
              </a:endParaRPr>
            </a:p>
          </p:txBody>
        </p:sp>
        <p:sp>
          <p:nvSpPr>
            <p:cNvPr id="31" name="Line 64"/>
            <p:cNvSpPr>
              <a:spLocks noChangeShapeType="1"/>
            </p:cNvSpPr>
            <p:nvPr/>
          </p:nvSpPr>
          <p:spPr bwMode="auto">
            <a:xfrm>
              <a:off x="7315200" y="47244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Line 65"/>
            <p:cNvSpPr>
              <a:spLocks noChangeShapeType="1"/>
            </p:cNvSpPr>
            <p:nvPr/>
          </p:nvSpPr>
          <p:spPr bwMode="auto">
            <a:xfrm>
              <a:off x="7315200" y="53340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1700808"/>
            <a:ext cx="77288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2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Applications of sinusoidal modeling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800" dirty="0" smtClean="0">
                <a:solidFill>
                  <a:srgbClr val="C00000"/>
                </a:solidFill>
              </a:rPr>
              <a:t>Noise removal/ speech enhancement</a:t>
            </a:r>
          </a:p>
          <a:p>
            <a:pPr lvl="1"/>
            <a:r>
              <a:rPr lang="en-US" altLang="zh-TW" dirty="0" smtClean="0"/>
              <a:t>Potentials in hearing aids/ cochlear implants</a:t>
            </a:r>
            <a:endParaRPr lang="en-US" altLang="zh-TW" sz="2800" dirty="0" smtClean="0"/>
          </a:p>
          <a:p>
            <a:r>
              <a:rPr lang="en-US" altLang="zh-TW" sz="2800" dirty="0" smtClean="0">
                <a:solidFill>
                  <a:srgbClr val="C00000"/>
                </a:solidFill>
              </a:rPr>
              <a:t>Musical effects:</a:t>
            </a:r>
          </a:p>
          <a:p>
            <a:pPr lvl="1"/>
            <a:r>
              <a:rPr lang="en-US" altLang="zh-TW" dirty="0" smtClean="0"/>
              <a:t>Pitch shifting/ time warping</a:t>
            </a:r>
            <a:endParaRPr lang="en-US" altLang="zh-TW" sz="2800" dirty="0"/>
          </a:p>
          <a:p>
            <a:r>
              <a:rPr lang="en-US" altLang="zh-TW" sz="2800" dirty="0" smtClean="0">
                <a:solidFill>
                  <a:srgbClr val="C00000"/>
                </a:solidFill>
              </a:rPr>
              <a:t>Parametric audio coding:</a:t>
            </a:r>
          </a:p>
          <a:p>
            <a:pPr lvl="1"/>
            <a:r>
              <a:rPr lang="en-US" altLang="zh-TW" dirty="0" smtClean="0"/>
              <a:t>MPEG-4 structured audio</a:t>
            </a:r>
          </a:p>
          <a:p>
            <a:pPr lvl="1"/>
            <a:r>
              <a:rPr lang="en-US" altLang="zh-TW" sz="2000" dirty="0" smtClean="0"/>
              <a:t>B. </a:t>
            </a:r>
            <a:r>
              <a:rPr lang="en-US" altLang="zh-TW" sz="2000" dirty="0" err="1" smtClean="0"/>
              <a:t>Vercoe</a:t>
            </a:r>
            <a:r>
              <a:rPr lang="en-US" altLang="zh-TW" sz="2000" dirty="0" smtClean="0"/>
              <a:t> et al. (1998). “Structured audio: Creation, transmission, and rendering of parametric sound representations,” </a:t>
            </a:r>
            <a:r>
              <a:rPr lang="en-US" altLang="zh-TW" sz="2000" i="1" dirty="0" smtClean="0"/>
              <a:t>Proc. IEEE, </a:t>
            </a:r>
            <a:r>
              <a:rPr lang="en-US" altLang="zh-TW" sz="2000" dirty="0" smtClean="0"/>
              <a:t>Vol. 86, No. 5, 922-40.</a:t>
            </a:r>
            <a:endParaRPr lang="zh-TW" altLang="en-US" sz="2000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0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Part III: Spectral decomposition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Sinusoidal modeling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altLang="zh-TW" b="1" dirty="0" smtClean="0">
                <a:solidFill>
                  <a:schemeClr val="bg1">
                    <a:lumMod val="65000"/>
                  </a:schemeClr>
                </a:solidFill>
              </a:rPr>
              <a:t>Synthesis</a:t>
            </a:r>
          </a:p>
          <a:p>
            <a:pPr lvl="2"/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Linear-interpolation </a:t>
            </a:r>
          </a:p>
          <a:p>
            <a:pPr lvl="2"/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Phase continuation</a:t>
            </a:r>
          </a:p>
          <a:p>
            <a:pPr lvl="2"/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A window-based synthesis method</a:t>
            </a:r>
          </a:p>
          <a:p>
            <a:endParaRPr lang="en-US" altLang="zh-TW" dirty="0"/>
          </a:p>
          <a:p>
            <a:r>
              <a:rPr lang="en-US" altLang="zh-TW" dirty="0" smtClean="0"/>
              <a:t>Signal decomposition</a:t>
            </a:r>
          </a:p>
          <a:p>
            <a:pPr lvl="1"/>
            <a:r>
              <a:rPr lang="en-US" altLang="zh-TW" dirty="0"/>
              <a:t>Spectral </a:t>
            </a:r>
            <a:r>
              <a:rPr lang="en-US" altLang="zh-TW" dirty="0" smtClean="0"/>
              <a:t>subtraction</a:t>
            </a:r>
          </a:p>
          <a:p>
            <a:pPr lvl="1"/>
            <a:r>
              <a:rPr lang="en-US" altLang="zh-TW" dirty="0" smtClean="0"/>
              <a:t>(S + N) vs. (S + N + T)</a:t>
            </a:r>
          </a:p>
          <a:p>
            <a:pPr lvl="1"/>
            <a:r>
              <a:rPr lang="en-US" altLang="zh-TW" dirty="0" smtClean="0"/>
              <a:t>Noise modeling (</a:t>
            </a:r>
            <a:r>
              <a:rPr lang="en-US" altLang="zh-TW" b="1" dirty="0" smtClean="0">
                <a:solidFill>
                  <a:srgbClr val="660066"/>
                </a:solidFill>
              </a:rPr>
              <a:t>Possible final project idea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68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Last time: Spectral Estimation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Resolution</a:t>
            </a:r>
          </a:p>
          <a:p>
            <a:pPr lvl="1"/>
            <a:r>
              <a:rPr lang="en-US" altLang="zh-TW" dirty="0" smtClean="0"/>
              <a:t>Scenario: multiple peaks in the spectrum</a:t>
            </a:r>
          </a:p>
          <a:p>
            <a:pPr lvl="1"/>
            <a:r>
              <a:rPr lang="en-US" altLang="zh-TW" dirty="0" smtClean="0"/>
              <a:t>Choice of window type and window length</a:t>
            </a:r>
          </a:p>
          <a:p>
            <a:pPr lvl="1"/>
            <a:r>
              <a:rPr lang="en-US" altLang="zh-TW" dirty="0" smtClean="0"/>
              <a:t>Rule of thumb: </a:t>
            </a:r>
            <a:r>
              <a:rPr lang="en-US" altLang="zh-TW" dirty="0" err="1" smtClean="0">
                <a:latin typeface="Symbol" pitchFamily="18" charset="2"/>
              </a:rPr>
              <a:t>Dw</a:t>
            </a:r>
            <a:r>
              <a:rPr lang="en-US" altLang="zh-TW" dirty="0" smtClean="0"/>
              <a:t> = O(1/</a:t>
            </a:r>
            <a:r>
              <a:rPr lang="en-US" altLang="zh-TW" dirty="0" err="1" smtClean="0">
                <a:latin typeface="Symbol" pitchFamily="18" charset="2"/>
              </a:rPr>
              <a:t>Dt</a:t>
            </a:r>
            <a:r>
              <a:rPr lang="en-US" altLang="zh-TW" dirty="0" smtClean="0">
                <a:latin typeface="Symbol" pitchFamily="18" charset="2"/>
              </a:rPr>
              <a:t>)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Accuracy</a:t>
            </a:r>
          </a:p>
          <a:p>
            <a:pPr lvl="1"/>
            <a:r>
              <a:rPr lang="en-US" altLang="zh-TW" dirty="0" smtClean="0"/>
              <a:t>Scenario: signal in noise</a:t>
            </a:r>
          </a:p>
          <a:p>
            <a:pPr lvl="1"/>
            <a:r>
              <a:rPr lang="en-US" altLang="zh-TW" dirty="0" smtClean="0"/>
              <a:t>Quadratic interpolation of FFT log-magnitude</a:t>
            </a:r>
          </a:p>
          <a:p>
            <a:pPr lvl="1"/>
            <a:r>
              <a:rPr lang="en-US" altLang="zh-TW" dirty="0" smtClean="0"/>
              <a:t>Fisher Information and Cramer-</a:t>
            </a:r>
            <a:r>
              <a:rPr lang="en-US" altLang="zh-TW" dirty="0" err="1" smtClean="0"/>
              <a:t>Rao</a:t>
            </a:r>
            <a:r>
              <a:rPr lang="en-US" altLang="zh-TW" dirty="0" smtClean="0"/>
              <a:t> lower bounds</a:t>
            </a:r>
          </a:p>
          <a:p>
            <a:pPr lvl="1"/>
            <a:r>
              <a:rPr lang="en-US" altLang="zh-TW" dirty="0" smtClean="0"/>
              <a:t>Coherent frequency estimation: </a:t>
            </a:r>
            <a:r>
              <a:rPr lang="en-US" altLang="zh-TW" dirty="0" err="1" smtClean="0">
                <a:latin typeface="Symbol" pitchFamily="18" charset="2"/>
              </a:rPr>
              <a:t>Dw</a:t>
            </a:r>
            <a:r>
              <a:rPr lang="en-US" altLang="zh-TW" dirty="0" smtClean="0">
                <a:latin typeface="Symbol" pitchFamily="18" charset="2"/>
              </a:rPr>
              <a:t> = </a:t>
            </a:r>
            <a:r>
              <a:rPr lang="en-US" altLang="zh-TW" dirty="0" smtClean="0">
                <a:latin typeface="+mj-lt"/>
              </a:rPr>
              <a:t>O</a:t>
            </a:r>
            <a:r>
              <a:rPr lang="en-US" altLang="zh-TW" dirty="0" smtClean="0">
                <a:latin typeface="Symbol" pitchFamily="18" charset="2"/>
              </a:rPr>
              <a:t>(Dt</a:t>
            </a:r>
            <a:r>
              <a:rPr lang="en-US" altLang="zh-TW" baseline="30000" dirty="0" smtClean="0">
                <a:latin typeface="Symbol" pitchFamily="18" charset="2"/>
              </a:rPr>
              <a:t>-3/2</a:t>
            </a:r>
            <a:r>
              <a:rPr lang="en-US" altLang="zh-TW" dirty="0" smtClean="0">
                <a:latin typeface="Symbol" pitchFamily="18" charset="2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59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 smtClean="0"/>
              <a:t>Example: </a:t>
            </a:r>
            <a:r>
              <a:rPr lang="en-US" altLang="zh-TW" sz="3200" b="1" dirty="0" smtClean="0"/>
              <a:t>a watermarking system based on signal decomposition </a:t>
            </a:r>
            <a:r>
              <a:rPr lang="en-US" altLang="zh-TW" sz="2800" dirty="0" smtClean="0"/>
              <a:t>(Liu &amp; Smith, 2007)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7585"/>
            <a:ext cx="9191625" cy="38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010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橢圓 7"/>
          <p:cNvSpPr/>
          <p:nvPr/>
        </p:nvSpPr>
        <p:spPr>
          <a:xfrm>
            <a:off x="3419872" y="3717032"/>
            <a:ext cx="1584176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 err="1" smtClean="0"/>
              <a:t>Sines</a:t>
            </a:r>
            <a:r>
              <a:rPr lang="en-US" altLang="zh-TW" sz="3200" dirty="0" smtClean="0"/>
              <a:t> + Noise + Transient (S+N+T) decomposition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21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7585"/>
            <a:ext cx="9191625" cy="38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580112" y="2204864"/>
            <a:ext cx="1008112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67944" y="1955577"/>
            <a:ext cx="3240360" cy="681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580112" y="314096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956376" y="2204864"/>
            <a:ext cx="1187624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1600" dirty="0" err="1" smtClean="0">
                <a:solidFill>
                  <a:schemeClr val="tx1"/>
                </a:solidFill>
              </a:rPr>
              <a:t>Sinsusoids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275856" y="3573016"/>
            <a:ext cx="1584176" cy="1080120"/>
          </a:xfrm>
          <a:prstGeom prst="ellipse">
            <a:avLst/>
          </a:prstGeom>
          <a:solidFill>
            <a:srgbClr val="FFC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05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Spectral subtraction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24768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For each peak in the spectrum, do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fit the </a:t>
            </a:r>
            <a:r>
              <a:rPr lang="en-US" altLang="zh-TW" dirty="0" err="1" smtClean="0"/>
              <a:t>mainlobe</a:t>
            </a:r>
            <a:r>
              <a:rPr lang="en-US" altLang="zh-TW" dirty="0" smtClean="0"/>
              <a:t> of Blackman window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subtract the </a:t>
            </a:r>
            <a:r>
              <a:rPr lang="en-US" altLang="zh-TW" dirty="0" err="1" smtClean="0"/>
              <a:t>mainlobe</a:t>
            </a:r>
            <a:endParaRPr lang="en-US" altLang="zh-TW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Inverse FFT to synthesis the residual (“noise”)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005064"/>
            <a:ext cx="4838700" cy="207645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5742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00" y="333400"/>
            <a:ext cx="6858000" cy="1295400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ea typeface="新細明體" charset="-120"/>
              </a:rPr>
              <a:t>Sines</a:t>
            </a:r>
            <a:r>
              <a:rPr lang="en-US" altLang="zh-TW" sz="3200" dirty="0">
                <a:ea typeface="新細明體" charset="-120"/>
              </a:rPr>
              <a:t> + “noise” decomposition </a:t>
            </a:r>
            <a:br>
              <a:rPr lang="en-US" altLang="zh-TW" sz="3200" dirty="0">
                <a:ea typeface="新細明體" charset="-120"/>
              </a:rPr>
            </a:br>
            <a:r>
              <a:rPr lang="en-US" altLang="zh-TW" sz="3200" dirty="0">
                <a:ea typeface="新細明體" charset="-120"/>
              </a:rPr>
              <a:t>by spectral subtraction</a:t>
            </a:r>
          </a:p>
        </p:txBody>
      </p:sp>
      <p:pic>
        <p:nvPicPr>
          <p:cNvPr id="457734" name="Picture 6" descr="SpectralSubtract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8388" y="1981200"/>
            <a:ext cx="3732212" cy="3505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7385-0008-46F4-8508-8D93F6C22E5E}" type="slidenum">
              <a:rPr lang="en-US" altLang="en-US"/>
              <a:pPr/>
              <a:t>23</a:t>
            </a:fld>
            <a:endParaRPr lang="en-US" altLang="en-US" sz="1000"/>
          </a:p>
        </p:txBody>
      </p:sp>
      <p:sp>
        <p:nvSpPr>
          <p:cNvPr id="457738" name="Text Box 10"/>
          <p:cNvSpPr txBox="1">
            <a:spLocks noChangeArrowheads="1"/>
          </p:cNvSpPr>
          <p:nvPr/>
        </p:nvSpPr>
        <p:spPr bwMode="auto">
          <a:xfrm>
            <a:off x="1898650" y="5524500"/>
            <a:ext cx="14097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i="0" u="none" dirty="0">
                <a:ea typeface="新細明體" charset="-120"/>
              </a:rPr>
              <a:t>(a) Trumpet</a:t>
            </a:r>
          </a:p>
        </p:txBody>
      </p:sp>
      <p:sp>
        <p:nvSpPr>
          <p:cNvPr id="457739" name="Text Box 11"/>
          <p:cNvSpPr txBox="1">
            <a:spLocks noChangeArrowheads="1"/>
          </p:cNvSpPr>
          <p:nvPr/>
        </p:nvSpPr>
        <p:spPr bwMode="auto">
          <a:xfrm>
            <a:off x="5943600" y="5510213"/>
            <a:ext cx="18533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i="0" u="none" dirty="0">
                <a:ea typeface="新細明體" charset="-120"/>
              </a:rPr>
              <a:t>(b) Dance music</a:t>
            </a:r>
          </a:p>
        </p:txBody>
      </p:sp>
      <p:sp>
        <p:nvSpPr>
          <p:cNvPr id="457740" name="Rectangle 12"/>
          <p:cNvSpPr>
            <a:spLocks noChangeArrowheads="1"/>
          </p:cNvSpPr>
          <p:nvPr/>
        </p:nvSpPr>
        <p:spPr bwMode="auto">
          <a:xfrm>
            <a:off x="2286000" y="1981200"/>
            <a:ext cx="1295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Signal</a:t>
            </a:r>
          </a:p>
        </p:txBody>
      </p:sp>
      <p:sp>
        <p:nvSpPr>
          <p:cNvPr id="457742" name="Rectangle 14"/>
          <p:cNvSpPr>
            <a:spLocks noChangeArrowheads="1"/>
          </p:cNvSpPr>
          <p:nvPr/>
        </p:nvSpPr>
        <p:spPr bwMode="auto">
          <a:xfrm>
            <a:off x="6553200" y="1981200"/>
            <a:ext cx="1295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Signal</a:t>
            </a:r>
          </a:p>
        </p:txBody>
      </p:sp>
      <p:sp>
        <p:nvSpPr>
          <p:cNvPr id="457743" name="Rectangle 15"/>
          <p:cNvSpPr>
            <a:spLocks noChangeArrowheads="1"/>
          </p:cNvSpPr>
          <p:nvPr/>
        </p:nvSpPr>
        <p:spPr bwMode="auto">
          <a:xfrm>
            <a:off x="2286000" y="4038600"/>
            <a:ext cx="1295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Residual</a:t>
            </a:r>
          </a:p>
        </p:txBody>
      </p:sp>
      <p:sp>
        <p:nvSpPr>
          <p:cNvPr id="457744" name="Rectangle 16"/>
          <p:cNvSpPr>
            <a:spLocks noChangeArrowheads="1"/>
          </p:cNvSpPr>
          <p:nvPr/>
        </p:nvSpPr>
        <p:spPr bwMode="auto">
          <a:xfrm>
            <a:off x="6629400" y="4038600"/>
            <a:ext cx="1295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Residual</a:t>
            </a:r>
          </a:p>
        </p:txBody>
      </p:sp>
      <p:sp>
        <p:nvSpPr>
          <p:cNvPr id="457746" name="Rectangle 18"/>
          <p:cNvSpPr>
            <a:spLocks noChangeArrowheads="1"/>
          </p:cNvSpPr>
          <p:nvPr/>
        </p:nvSpPr>
        <p:spPr bwMode="auto">
          <a:xfrm>
            <a:off x="685800" y="5257800"/>
            <a:ext cx="3810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7747" name="Rectangle 19"/>
          <p:cNvSpPr>
            <a:spLocks noChangeArrowheads="1"/>
          </p:cNvSpPr>
          <p:nvPr/>
        </p:nvSpPr>
        <p:spPr bwMode="auto">
          <a:xfrm>
            <a:off x="4876800" y="3429000"/>
            <a:ext cx="3810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457767" name="Group 39"/>
          <p:cNvGrpSpPr>
            <a:grpSpLocks/>
          </p:cNvGrpSpPr>
          <p:nvPr/>
        </p:nvGrpSpPr>
        <p:grpSpPr bwMode="auto">
          <a:xfrm>
            <a:off x="533400" y="1981200"/>
            <a:ext cx="4025900" cy="3505200"/>
            <a:chOff x="336" y="1248"/>
            <a:chExt cx="2536" cy="2208"/>
          </a:xfrm>
        </p:grpSpPr>
        <p:pic>
          <p:nvPicPr>
            <p:cNvPr id="457732" name="Picture 4" descr="SpectralSubtract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248"/>
              <a:ext cx="2400" cy="2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57745" name="Rectangle 17"/>
            <p:cNvSpPr>
              <a:spLocks noChangeArrowheads="1"/>
            </p:cNvSpPr>
            <p:nvPr/>
          </p:nvSpPr>
          <p:spPr bwMode="auto">
            <a:xfrm>
              <a:off x="432" y="2160"/>
              <a:ext cx="2400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TW" altLang="zh-TW" sz="1800" i="0" u="none"/>
            </a:p>
          </p:txBody>
        </p:sp>
        <p:grpSp>
          <p:nvGrpSpPr>
            <p:cNvPr id="457757" name="Group 29"/>
            <p:cNvGrpSpPr>
              <a:grpSpLocks/>
            </p:cNvGrpSpPr>
            <p:nvPr/>
          </p:nvGrpSpPr>
          <p:grpSpPr bwMode="auto">
            <a:xfrm>
              <a:off x="422" y="2112"/>
              <a:ext cx="2450" cy="240"/>
              <a:chOff x="422" y="2112"/>
              <a:chExt cx="2450" cy="240"/>
            </a:xfrm>
          </p:grpSpPr>
          <p:sp>
            <p:nvSpPr>
              <p:cNvPr id="457750" name="Text Box 22"/>
              <p:cNvSpPr txBox="1">
                <a:spLocks noChangeArrowheads="1"/>
              </p:cNvSpPr>
              <p:nvPr/>
            </p:nvSpPr>
            <p:spPr bwMode="auto">
              <a:xfrm>
                <a:off x="422" y="212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0</a:t>
                </a:r>
              </a:p>
            </p:txBody>
          </p:sp>
          <p:sp>
            <p:nvSpPr>
              <p:cNvPr id="457751" name="Text Box 23"/>
              <p:cNvSpPr txBox="1">
                <a:spLocks noChangeArrowheads="1"/>
              </p:cNvSpPr>
              <p:nvPr/>
            </p:nvSpPr>
            <p:spPr bwMode="auto">
              <a:xfrm>
                <a:off x="720" y="2121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2k</a:t>
                </a:r>
              </a:p>
            </p:txBody>
          </p:sp>
          <p:sp>
            <p:nvSpPr>
              <p:cNvPr id="457752" name="Text Box 24"/>
              <p:cNvSpPr txBox="1">
                <a:spLocks noChangeArrowheads="1"/>
              </p:cNvSpPr>
              <p:nvPr/>
            </p:nvSpPr>
            <p:spPr bwMode="auto">
              <a:xfrm>
                <a:off x="1076" y="2112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4k</a:t>
                </a:r>
              </a:p>
            </p:txBody>
          </p:sp>
          <p:sp>
            <p:nvSpPr>
              <p:cNvPr id="457753" name="Text Box 25"/>
              <p:cNvSpPr txBox="1">
                <a:spLocks noChangeArrowheads="1"/>
              </p:cNvSpPr>
              <p:nvPr/>
            </p:nvSpPr>
            <p:spPr bwMode="auto">
              <a:xfrm>
                <a:off x="1440" y="2121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6k</a:t>
                </a:r>
              </a:p>
            </p:txBody>
          </p:sp>
          <p:sp>
            <p:nvSpPr>
              <p:cNvPr id="457754" name="Text Box 26"/>
              <p:cNvSpPr txBox="1">
                <a:spLocks noChangeArrowheads="1"/>
              </p:cNvSpPr>
              <p:nvPr/>
            </p:nvSpPr>
            <p:spPr bwMode="auto">
              <a:xfrm>
                <a:off x="1824" y="2112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8k</a:t>
                </a:r>
              </a:p>
            </p:txBody>
          </p:sp>
          <p:sp>
            <p:nvSpPr>
              <p:cNvPr id="457755" name="Text Box 27"/>
              <p:cNvSpPr txBox="1">
                <a:spLocks noChangeArrowheads="1"/>
              </p:cNvSpPr>
              <p:nvPr/>
            </p:nvSpPr>
            <p:spPr bwMode="auto">
              <a:xfrm>
                <a:off x="2112" y="2112"/>
                <a:ext cx="34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10k</a:t>
                </a:r>
              </a:p>
            </p:txBody>
          </p:sp>
          <p:sp>
            <p:nvSpPr>
              <p:cNvPr id="457756" name="Text Box 28"/>
              <p:cNvSpPr txBox="1">
                <a:spLocks noChangeArrowheads="1"/>
              </p:cNvSpPr>
              <p:nvPr/>
            </p:nvSpPr>
            <p:spPr bwMode="auto">
              <a:xfrm>
                <a:off x="2484" y="2112"/>
                <a:ext cx="3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800" i="0" u="none">
                    <a:ea typeface="新細明體" charset="-120"/>
                  </a:rPr>
                  <a:t>(</a:t>
                </a:r>
                <a:r>
                  <a:rPr lang="en-US" altLang="zh-TW" sz="1800" b="1" i="0" u="none">
                    <a:ea typeface="新細明體" charset="-120"/>
                  </a:rPr>
                  <a:t>Hz</a:t>
                </a:r>
                <a:r>
                  <a:rPr lang="en-US" altLang="zh-TW" sz="1800" i="0" u="none">
                    <a:ea typeface="新細明體" charset="-120"/>
                  </a:rPr>
                  <a:t>)</a:t>
                </a:r>
              </a:p>
            </p:txBody>
          </p:sp>
        </p:grpSp>
      </p:grpSp>
      <p:grpSp>
        <p:nvGrpSpPr>
          <p:cNvPr id="457758" name="Group 30"/>
          <p:cNvGrpSpPr>
            <a:grpSpLocks/>
          </p:cNvGrpSpPr>
          <p:nvPr/>
        </p:nvGrpSpPr>
        <p:grpSpPr bwMode="auto">
          <a:xfrm>
            <a:off x="4962525" y="3352800"/>
            <a:ext cx="3889375" cy="381000"/>
            <a:chOff x="422" y="2112"/>
            <a:chExt cx="2450" cy="240"/>
          </a:xfrm>
        </p:grpSpPr>
        <p:sp>
          <p:nvSpPr>
            <p:cNvPr id="457759" name="Text Box 31"/>
            <p:cNvSpPr txBox="1">
              <a:spLocks noChangeArrowheads="1"/>
            </p:cNvSpPr>
            <p:nvPr/>
          </p:nvSpPr>
          <p:spPr bwMode="auto">
            <a:xfrm>
              <a:off x="422" y="2121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0</a:t>
              </a:r>
            </a:p>
          </p:txBody>
        </p:sp>
        <p:sp>
          <p:nvSpPr>
            <p:cNvPr id="457760" name="Text Box 32"/>
            <p:cNvSpPr txBox="1">
              <a:spLocks noChangeArrowheads="1"/>
            </p:cNvSpPr>
            <p:nvPr/>
          </p:nvSpPr>
          <p:spPr bwMode="auto">
            <a:xfrm>
              <a:off x="720" y="2121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2k</a:t>
              </a:r>
            </a:p>
          </p:txBody>
        </p:sp>
        <p:sp>
          <p:nvSpPr>
            <p:cNvPr id="457761" name="Text Box 33"/>
            <p:cNvSpPr txBox="1">
              <a:spLocks noChangeArrowheads="1"/>
            </p:cNvSpPr>
            <p:nvPr/>
          </p:nvSpPr>
          <p:spPr bwMode="auto">
            <a:xfrm>
              <a:off x="1076" y="2112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4k</a:t>
              </a:r>
            </a:p>
          </p:txBody>
        </p:sp>
        <p:sp>
          <p:nvSpPr>
            <p:cNvPr id="457762" name="Text Box 34"/>
            <p:cNvSpPr txBox="1">
              <a:spLocks noChangeArrowheads="1"/>
            </p:cNvSpPr>
            <p:nvPr/>
          </p:nvSpPr>
          <p:spPr bwMode="auto">
            <a:xfrm>
              <a:off x="1440" y="2121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6k</a:t>
              </a:r>
            </a:p>
          </p:txBody>
        </p:sp>
        <p:sp>
          <p:nvSpPr>
            <p:cNvPr id="457763" name="Text Box 35"/>
            <p:cNvSpPr txBox="1">
              <a:spLocks noChangeArrowheads="1"/>
            </p:cNvSpPr>
            <p:nvPr/>
          </p:nvSpPr>
          <p:spPr bwMode="auto">
            <a:xfrm>
              <a:off x="1824" y="2112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8k</a:t>
              </a:r>
            </a:p>
          </p:txBody>
        </p:sp>
        <p:sp>
          <p:nvSpPr>
            <p:cNvPr id="457764" name="Text Box 36"/>
            <p:cNvSpPr txBox="1">
              <a:spLocks noChangeArrowheads="1"/>
            </p:cNvSpPr>
            <p:nvPr/>
          </p:nvSpPr>
          <p:spPr bwMode="auto">
            <a:xfrm>
              <a:off x="2112" y="2112"/>
              <a:ext cx="3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10k</a:t>
              </a:r>
            </a:p>
          </p:txBody>
        </p:sp>
        <p:sp>
          <p:nvSpPr>
            <p:cNvPr id="457765" name="Text Box 37"/>
            <p:cNvSpPr txBox="1">
              <a:spLocks noChangeArrowheads="1"/>
            </p:cNvSpPr>
            <p:nvPr/>
          </p:nvSpPr>
          <p:spPr bwMode="auto">
            <a:xfrm>
              <a:off x="2484" y="2112"/>
              <a:ext cx="3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800" i="0" u="none">
                  <a:ea typeface="新細明體" charset="-120"/>
                </a:rPr>
                <a:t>(</a:t>
              </a:r>
              <a:r>
                <a:rPr lang="en-US" altLang="zh-TW" sz="1800" b="1" i="0" u="none">
                  <a:ea typeface="新細明體" charset="-120"/>
                </a:rPr>
                <a:t>Hz</a:t>
              </a:r>
              <a:r>
                <a:rPr lang="en-US" altLang="zh-TW" sz="1800" i="0" u="none">
                  <a:ea typeface="新細明體" charset="-120"/>
                </a:rPr>
                <a:t>)</a:t>
              </a:r>
            </a:p>
          </p:txBody>
        </p:sp>
      </p:grpSp>
      <p:sp>
        <p:nvSpPr>
          <p:cNvPr id="457768" name="Rectangle 40"/>
          <p:cNvSpPr>
            <a:spLocks noChangeArrowheads="1"/>
          </p:cNvSpPr>
          <p:nvPr/>
        </p:nvSpPr>
        <p:spPr bwMode="auto">
          <a:xfrm>
            <a:off x="533400" y="1981200"/>
            <a:ext cx="3048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7769" name="Rectangle 41"/>
          <p:cNvSpPr>
            <a:spLocks noChangeArrowheads="1"/>
          </p:cNvSpPr>
          <p:nvPr/>
        </p:nvSpPr>
        <p:spPr bwMode="auto">
          <a:xfrm>
            <a:off x="2286000" y="1981200"/>
            <a:ext cx="12954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Signal</a:t>
            </a:r>
          </a:p>
        </p:txBody>
      </p:sp>
      <p:sp>
        <p:nvSpPr>
          <p:cNvPr id="457770" name="Rectangle 42"/>
          <p:cNvSpPr>
            <a:spLocks noChangeArrowheads="1"/>
          </p:cNvSpPr>
          <p:nvPr/>
        </p:nvSpPr>
        <p:spPr bwMode="auto">
          <a:xfrm>
            <a:off x="2286000" y="4038600"/>
            <a:ext cx="1295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800" i="0" u="none">
                <a:ea typeface="新細明體" charset="-120"/>
              </a:rPr>
              <a:t>Residual</a:t>
            </a:r>
          </a:p>
        </p:txBody>
      </p:sp>
      <p:sp>
        <p:nvSpPr>
          <p:cNvPr id="457771" name="Line 43"/>
          <p:cNvSpPr>
            <a:spLocks noChangeShapeType="1"/>
          </p:cNvSpPr>
          <p:nvPr/>
        </p:nvSpPr>
        <p:spPr bwMode="auto">
          <a:xfrm>
            <a:off x="838200" y="2057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57766" name="Text Box 38"/>
          <p:cNvSpPr txBox="1">
            <a:spLocks noChangeArrowheads="1"/>
          </p:cNvSpPr>
          <p:nvPr/>
        </p:nvSpPr>
        <p:spPr bwMode="auto">
          <a:xfrm>
            <a:off x="381000" y="198120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i="0" u="none">
                <a:ea typeface="新細明體" charset="-120"/>
              </a:rPr>
              <a:t>100</a:t>
            </a:r>
          </a:p>
        </p:txBody>
      </p:sp>
      <p:sp>
        <p:nvSpPr>
          <p:cNvPr id="457773" name="Text Box 45"/>
          <p:cNvSpPr txBox="1">
            <a:spLocks noChangeArrowheads="1"/>
          </p:cNvSpPr>
          <p:nvPr/>
        </p:nvSpPr>
        <p:spPr bwMode="auto">
          <a:xfrm>
            <a:off x="441325" y="1636713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i="0" u="none">
                <a:ea typeface="新細明體" charset="-120"/>
              </a:rPr>
              <a:t>(</a:t>
            </a:r>
            <a:r>
              <a:rPr lang="en-US" altLang="zh-TW" sz="1800" b="1" i="0" u="none">
                <a:ea typeface="新細明體" charset="-120"/>
              </a:rPr>
              <a:t>dB</a:t>
            </a:r>
            <a:r>
              <a:rPr lang="en-US" altLang="zh-TW" sz="1800" i="0" u="none">
                <a:ea typeface="新細明體" charset="-120"/>
              </a:rPr>
              <a:t>)</a:t>
            </a:r>
          </a:p>
        </p:txBody>
      </p:sp>
      <p:sp>
        <p:nvSpPr>
          <p:cNvPr id="457774" name="Text Box 46"/>
          <p:cNvSpPr txBox="1">
            <a:spLocks noChangeArrowheads="1"/>
          </p:cNvSpPr>
          <p:nvPr/>
        </p:nvSpPr>
        <p:spPr bwMode="auto">
          <a:xfrm>
            <a:off x="407988" y="2286000"/>
            <a:ext cx="430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TW" sz="1400" i="0" u="none">
                <a:ea typeface="新細明體" charset="-120"/>
              </a:rPr>
              <a:t> 80</a:t>
            </a:r>
          </a:p>
        </p:txBody>
      </p:sp>
      <p:sp>
        <p:nvSpPr>
          <p:cNvPr id="457775" name="Text Box 47"/>
          <p:cNvSpPr txBox="1">
            <a:spLocks noChangeArrowheads="1"/>
          </p:cNvSpPr>
          <p:nvPr/>
        </p:nvSpPr>
        <p:spPr bwMode="auto">
          <a:xfrm>
            <a:off x="457200" y="25146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i="0" u="none">
                <a:ea typeface="新細明體" charset="-120"/>
              </a:rPr>
              <a:t>60</a:t>
            </a:r>
          </a:p>
        </p:txBody>
      </p:sp>
      <p:sp>
        <p:nvSpPr>
          <p:cNvPr id="457776" name="Text Box 48"/>
          <p:cNvSpPr txBox="1">
            <a:spLocks noChangeArrowheads="1"/>
          </p:cNvSpPr>
          <p:nvPr/>
        </p:nvSpPr>
        <p:spPr bwMode="auto">
          <a:xfrm>
            <a:off x="407988" y="2743200"/>
            <a:ext cx="430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i="0" u="none">
                <a:ea typeface="新細明體" charset="-120"/>
              </a:rPr>
              <a:t> 40</a:t>
            </a:r>
          </a:p>
        </p:txBody>
      </p:sp>
      <p:sp>
        <p:nvSpPr>
          <p:cNvPr id="457777" name="Text Box 49"/>
          <p:cNvSpPr txBox="1">
            <a:spLocks noChangeArrowheads="1"/>
          </p:cNvSpPr>
          <p:nvPr/>
        </p:nvSpPr>
        <p:spPr bwMode="auto">
          <a:xfrm>
            <a:off x="407988" y="2971800"/>
            <a:ext cx="430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i="0" u="none">
                <a:ea typeface="新細明體" charset="-120"/>
              </a:rPr>
              <a:t> 20</a:t>
            </a:r>
          </a:p>
        </p:txBody>
      </p:sp>
      <p:sp>
        <p:nvSpPr>
          <p:cNvPr id="2" name="矩形 1"/>
          <p:cNvSpPr/>
          <p:nvPr/>
        </p:nvSpPr>
        <p:spPr>
          <a:xfrm>
            <a:off x="4716016" y="3733800"/>
            <a:ext cx="3970784" cy="2176523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4788024" y="6021288"/>
            <a:ext cx="3676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C00000"/>
                </a:solidFill>
              </a:rPr>
              <a:t>Parametric noise modeling?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7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橢圓 7"/>
          <p:cNvSpPr/>
          <p:nvPr/>
        </p:nvSpPr>
        <p:spPr>
          <a:xfrm>
            <a:off x="3419872" y="3717032"/>
            <a:ext cx="1584176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 smtClean="0"/>
              <a:t>Transient detection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24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7585"/>
            <a:ext cx="9191625" cy="38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580112" y="2204864"/>
            <a:ext cx="1008112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67944" y="1955577"/>
            <a:ext cx="3240360" cy="681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580112" y="314096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956376" y="2204864"/>
            <a:ext cx="1187624" cy="15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dirty="0" err="1" smtClean="0">
                <a:solidFill>
                  <a:schemeClr val="tx1"/>
                </a:solidFill>
              </a:rPr>
              <a:t>Sinsusoids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275856" y="4437112"/>
            <a:ext cx="3312368" cy="1584176"/>
          </a:xfrm>
          <a:prstGeom prst="ellipse">
            <a:avLst/>
          </a:prstGeom>
          <a:solidFill>
            <a:srgbClr val="FFC000">
              <a:alpha val="2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x_sinesynth_har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89044" y="2313926"/>
            <a:ext cx="522287" cy="522287"/>
          </a:xfrm>
          <a:prstGeom prst="rect">
            <a:avLst/>
          </a:prstGeom>
        </p:spPr>
      </p:pic>
      <p:pic>
        <p:nvPicPr>
          <p:cNvPr id="11" name="x_lownoise_harp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89043" y="4070267"/>
            <a:ext cx="522287" cy="522287"/>
          </a:xfrm>
          <a:prstGeom prst="rect">
            <a:avLst/>
          </a:prstGeom>
        </p:spPr>
      </p:pic>
      <p:pic>
        <p:nvPicPr>
          <p:cNvPr id="12" name="x_trans_harp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89042" y="5334061"/>
            <a:ext cx="522287" cy="522287"/>
          </a:xfrm>
          <a:prstGeom prst="rect">
            <a:avLst/>
          </a:prstGeom>
        </p:spPr>
      </p:pic>
      <p:pic>
        <p:nvPicPr>
          <p:cNvPr id="13" name="harp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1560" y="2276872"/>
            <a:ext cx="522287" cy="5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2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97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 smtClean="0"/>
              <a:t>Transient detection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 there’s no gold standard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following is just a heuristic approach</a:t>
            </a:r>
          </a:p>
          <a:p>
            <a:pPr lvl="1"/>
            <a:r>
              <a:rPr lang="en-US" altLang="zh-TW" dirty="0" smtClean="0"/>
              <a:t>Energy comparison</a:t>
            </a:r>
          </a:p>
          <a:p>
            <a:pPr lvl="1"/>
            <a:r>
              <a:rPr lang="en-US" altLang="zh-TW" dirty="0" smtClean="0"/>
              <a:t>Sine-to-residual ratio (SRR)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34" y="3577183"/>
            <a:ext cx="7265442" cy="208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951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Entering and exiting the transients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Once a transient is detected, sinusoidal model is </a:t>
            </a:r>
            <a:r>
              <a:rPr lang="en-US" altLang="zh-TW" b="1" dirty="0" smtClean="0"/>
              <a:t>halted</a:t>
            </a:r>
            <a:r>
              <a:rPr lang="en-US" altLang="zh-TW" dirty="0" smtClean="0"/>
              <a:t> for a period of time.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27578"/>
            <a:ext cx="8064896" cy="415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3419872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3635896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3635896" y="3933056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2915816" y="393305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516216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6732240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6732240" y="3933056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6012160" y="393305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331640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547664" y="3429000"/>
            <a:ext cx="0" cy="10081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547664" y="3933056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827584" y="393305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487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Possible project ideas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Trajectory formation</a:t>
            </a:r>
          </a:p>
          <a:p>
            <a:pPr lvl="1"/>
            <a:r>
              <a:rPr lang="en-US" altLang="zh-TW" b="1" dirty="0" smtClean="0">
                <a:solidFill>
                  <a:srgbClr val="660066"/>
                </a:solidFill>
              </a:rPr>
              <a:t>Causal implementation for real-time applications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Applications of spectral subtraction</a:t>
            </a:r>
          </a:p>
          <a:p>
            <a:pPr lvl="1"/>
            <a:r>
              <a:rPr lang="en-US" altLang="zh-TW" dirty="0" smtClean="0"/>
              <a:t>Noise-removal / Speech enhancement</a:t>
            </a:r>
          </a:p>
          <a:p>
            <a:r>
              <a:rPr lang="en-US" altLang="zh-TW" dirty="0" smtClean="0">
                <a:solidFill>
                  <a:srgbClr val="C00000"/>
                </a:solidFill>
              </a:rPr>
              <a:t>Audio recognition</a:t>
            </a:r>
          </a:p>
          <a:p>
            <a:pPr lvl="1"/>
            <a:r>
              <a:rPr lang="en-US" altLang="zh-TW" dirty="0" smtClean="0"/>
              <a:t>Sound source segregation</a:t>
            </a:r>
          </a:p>
          <a:p>
            <a:pPr lvl="1"/>
            <a:r>
              <a:rPr lang="en-US" altLang="zh-TW" dirty="0" smtClean="0"/>
              <a:t>Audio fingerprinting/ watermarking</a:t>
            </a:r>
          </a:p>
          <a:p>
            <a:pPr lvl="1"/>
            <a:r>
              <a:rPr lang="en-US" altLang="zh-TW" dirty="0" smtClean="0"/>
              <a:t>And so on…</a:t>
            </a:r>
          </a:p>
          <a:p>
            <a:pPr lvl="1"/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48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Greater_Boston_Extra_Cadenza_App_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539" r="2539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35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Today’s 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Sinusoidal modeling</a:t>
            </a:r>
          </a:p>
          <a:p>
            <a:pPr lvl="1"/>
            <a:r>
              <a:rPr lang="en-US" altLang="zh-TW" dirty="0" smtClean="0"/>
              <a:t>Analysis</a:t>
            </a:r>
          </a:p>
          <a:p>
            <a:pPr lvl="2"/>
            <a:r>
              <a:rPr lang="en-US" altLang="zh-TW" dirty="0" smtClean="0"/>
              <a:t>Formula for QI-FFT</a:t>
            </a:r>
          </a:p>
          <a:p>
            <a:pPr lvl="2"/>
            <a:r>
              <a:rPr lang="en-US" altLang="zh-TW" dirty="0" smtClean="0"/>
              <a:t>Choice of window</a:t>
            </a:r>
          </a:p>
          <a:p>
            <a:pPr lvl="2"/>
            <a:r>
              <a:rPr lang="en-US" altLang="zh-TW" dirty="0" smtClean="0"/>
              <a:t>Peak tracking</a:t>
            </a:r>
          </a:p>
          <a:p>
            <a:pPr lvl="1"/>
            <a:r>
              <a:rPr lang="en-US" altLang="zh-TW" dirty="0" smtClean="0"/>
              <a:t>Synthesis</a:t>
            </a:r>
          </a:p>
          <a:p>
            <a:pPr lvl="1"/>
            <a:r>
              <a:rPr lang="en-US" altLang="zh-TW" dirty="0" smtClean="0"/>
              <a:t>Applications</a:t>
            </a:r>
          </a:p>
          <a:p>
            <a:endParaRPr lang="en-US" altLang="zh-TW" dirty="0"/>
          </a:p>
          <a:p>
            <a:r>
              <a:rPr lang="en-US" altLang="zh-TW" dirty="0" smtClean="0"/>
              <a:t>Spectral decomposition</a:t>
            </a:r>
          </a:p>
          <a:p>
            <a:pPr lvl="1"/>
            <a:r>
              <a:rPr lang="en-US" altLang="zh-TW" sz="2600" dirty="0" smtClean="0"/>
              <a:t>(S + N) vs. (S + N + T)</a:t>
            </a:r>
          </a:p>
          <a:p>
            <a:pPr lvl="1"/>
            <a:r>
              <a:rPr lang="en-US" altLang="zh-TW" sz="2600" dirty="0" smtClean="0"/>
              <a:t>Spectral subtraction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13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816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ea typeface="新細明體" charset="-120"/>
              </a:rPr>
              <a:t>QI-FFT: a </a:t>
            </a:r>
            <a:r>
              <a:rPr lang="en-US" altLang="zh-TW" sz="3200" dirty="0">
                <a:ea typeface="新細明體" charset="-120"/>
              </a:rPr>
              <a:t>fast frequency estimator</a:t>
            </a:r>
          </a:p>
        </p:txBody>
      </p:sp>
      <p:sp>
        <p:nvSpPr>
          <p:cNvPr id="447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31188" cy="4863753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 fontScale="92500" lnSpcReduction="10000"/>
          </a:bodyPr>
          <a:lstStyle/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b="1" dirty="0"/>
              <a:t>Windowing</a:t>
            </a:r>
            <a:r>
              <a:rPr lang="en-GB" sz="2400" dirty="0"/>
              <a:t>: time-domain multiplication with a shaping function</a:t>
            </a:r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b="1" dirty="0"/>
              <a:t>Zero-padding</a:t>
            </a:r>
            <a:r>
              <a:rPr lang="en-GB" sz="2400" dirty="0"/>
              <a:t>: append zeros in time </a:t>
            </a:r>
            <a:r>
              <a:rPr lang="en-GB" sz="2400" dirty="0">
                <a:sym typeface="Wingdings" pitchFamily="2" charset="2"/>
              </a:rPr>
              <a:t> </a:t>
            </a:r>
            <a:r>
              <a:rPr lang="en-GB" sz="2400" dirty="0"/>
              <a:t>interpolate in frequency</a:t>
            </a:r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b="1" dirty="0"/>
              <a:t>FFT</a:t>
            </a:r>
            <a:r>
              <a:rPr lang="en-GB" sz="2400" dirty="0"/>
              <a:t>: apply fast Fourier transform</a:t>
            </a:r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b="1" dirty="0"/>
              <a:t>Peak detection</a:t>
            </a:r>
            <a:r>
              <a:rPr lang="en-GB" sz="2400" dirty="0"/>
              <a:t>: find every peak</a:t>
            </a:r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b="1" dirty="0"/>
              <a:t>Quadratic interpolation</a:t>
            </a:r>
            <a:r>
              <a:rPr lang="en-GB" sz="2400" dirty="0"/>
              <a:t>: fit a parabola in log-magnitude</a:t>
            </a:r>
          </a:p>
          <a:p>
            <a:pPr marL="741363" lvl="1" indent="-284163" defTabSz="449263">
              <a:lnSpc>
                <a:spcPct val="96000"/>
              </a:lnSpc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400" dirty="0"/>
          </a:p>
          <a:p>
            <a:pPr marL="341313" indent="-341313" defTabSz="449263">
              <a:lnSpc>
                <a:spcPct val="96000"/>
              </a:lnSpc>
              <a:buFont typeface="Symbol" pitchFamily="18" charset="2"/>
              <a:buChar char="Þ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dirty="0"/>
              <a:t>The location of the parabola is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the </a:t>
            </a:r>
            <a:r>
              <a:rPr lang="en-GB" sz="2400" dirty="0"/>
              <a:t>frequency estimate.</a:t>
            </a:r>
          </a:p>
          <a:p>
            <a:pPr marL="741363" lvl="1" indent="-284163" defTabSz="449263">
              <a:lnSpc>
                <a:spcPct val="96000"/>
              </a:lnSpc>
              <a:buFont typeface="Symbol" pitchFamily="18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600" dirty="0"/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800" dirty="0"/>
          </a:p>
          <a:p>
            <a:pPr marL="741363" lvl="1" indent="-28416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600" dirty="0"/>
          </a:p>
          <a:p>
            <a:pPr marL="741363" lvl="1" indent="-28416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600" dirty="0"/>
          </a:p>
          <a:p>
            <a:pPr marL="741363" lvl="1" indent="-28416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600" dirty="0"/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800" dirty="0" smtClean="0"/>
          </a:p>
          <a:p>
            <a:pPr marL="341313" indent="-341313" defTabSz="449263">
              <a:lnSpc>
                <a:spcPct val="96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 smtClean="0"/>
              <a:t>Reference</a:t>
            </a:r>
            <a:r>
              <a:rPr lang="en-GB" sz="1800" dirty="0"/>
              <a:t>: M. Abe and J. Smith, “Design criteria for simple sinusoidal parameter estimation based on quadratic interpolation of FFT magnitude peaks”, (AES 2004) 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A70C-E3E7-4FF0-8744-5BDF48BDAA96}" type="slidenum">
              <a:rPr lang="en-US" altLang="en-US"/>
              <a:pPr/>
              <a:t>4</a:t>
            </a:fld>
            <a:endParaRPr lang="en-US" altLang="en-US" sz="1000"/>
          </a:p>
        </p:txBody>
      </p:sp>
      <p:grpSp>
        <p:nvGrpSpPr>
          <p:cNvPr id="447505" name="Group 17"/>
          <p:cNvGrpSpPr>
            <a:grpSpLocks/>
          </p:cNvGrpSpPr>
          <p:nvPr/>
        </p:nvGrpSpPr>
        <p:grpSpPr bwMode="auto">
          <a:xfrm>
            <a:off x="5341686" y="3352800"/>
            <a:ext cx="2480320" cy="2020416"/>
            <a:chOff x="4224" y="2304"/>
            <a:chExt cx="1200" cy="960"/>
          </a:xfrm>
        </p:grpSpPr>
        <p:sp>
          <p:nvSpPr>
            <p:cNvPr id="447493" name="Line 5"/>
            <p:cNvSpPr>
              <a:spLocks noChangeShapeType="1"/>
            </p:cNvSpPr>
            <p:nvPr/>
          </p:nvSpPr>
          <p:spPr bwMode="auto">
            <a:xfrm>
              <a:off x="4368" y="230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7494" name="Line 6"/>
            <p:cNvSpPr>
              <a:spLocks noChangeShapeType="1"/>
            </p:cNvSpPr>
            <p:nvPr/>
          </p:nvSpPr>
          <p:spPr bwMode="auto">
            <a:xfrm>
              <a:off x="4224" y="321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7495" name="Oval 7"/>
            <p:cNvSpPr>
              <a:spLocks noChangeArrowheads="1"/>
            </p:cNvSpPr>
            <p:nvPr/>
          </p:nvSpPr>
          <p:spPr bwMode="auto">
            <a:xfrm>
              <a:off x="4560" y="28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7496" name="Oval 8"/>
            <p:cNvSpPr>
              <a:spLocks noChangeArrowheads="1"/>
            </p:cNvSpPr>
            <p:nvPr/>
          </p:nvSpPr>
          <p:spPr bwMode="auto">
            <a:xfrm>
              <a:off x="4752" y="25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7497" name="Oval 9"/>
            <p:cNvSpPr>
              <a:spLocks noChangeArrowheads="1"/>
            </p:cNvSpPr>
            <p:nvPr/>
          </p:nvSpPr>
          <p:spPr bwMode="auto">
            <a:xfrm>
              <a:off x="5040" y="268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7498" name="Freeform 10"/>
            <p:cNvSpPr>
              <a:spLocks/>
            </p:cNvSpPr>
            <p:nvPr/>
          </p:nvSpPr>
          <p:spPr bwMode="auto">
            <a:xfrm>
              <a:off x="4608" y="2464"/>
              <a:ext cx="432" cy="416"/>
            </a:xfrm>
            <a:custGeom>
              <a:avLst/>
              <a:gdLst>
                <a:gd name="T0" fmla="*/ 0 w 432"/>
                <a:gd name="T1" fmla="*/ 416 h 416"/>
                <a:gd name="T2" fmla="*/ 240 w 432"/>
                <a:gd name="T3" fmla="*/ 32 h 416"/>
                <a:gd name="T4" fmla="*/ 432 w 432"/>
                <a:gd name="T5" fmla="*/ 224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416">
                  <a:moveTo>
                    <a:pt x="0" y="416"/>
                  </a:moveTo>
                  <a:cubicBezTo>
                    <a:pt x="84" y="240"/>
                    <a:pt x="168" y="64"/>
                    <a:pt x="240" y="32"/>
                  </a:cubicBezTo>
                  <a:cubicBezTo>
                    <a:pt x="312" y="0"/>
                    <a:pt x="400" y="192"/>
                    <a:pt x="432" y="22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7500" name="Line 12"/>
            <p:cNvSpPr>
              <a:spLocks noChangeShapeType="1"/>
            </p:cNvSpPr>
            <p:nvPr/>
          </p:nvSpPr>
          <p:spPr bwMode="auto">
            <a:xfrm>
              <a:off x="4848" y="2352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7503" name="Oval 15"/>
            <p:cNvSpPr>
              <a:spLocks noChangeArrowheads="1"/>
            </p:cNvSpPr>
            <p:nvPr/>
          </p:nvSpPr>
          <p:spPr bwMode="auto">
            <a:xfrm>
              <a:off x="5184" y="28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47504" name="Oval 16"/>
            <p:cNvSpPr>
              <a:spLocks noChangeArrowheads="1"/>
            </p:cNvSpPr>
            <p:nvPr/>
          </p:nvSpPr>
          <p:spPr bwMode="auto">
            <a:xfrm>
              <a:off x="5376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47506" name="Text Box 18"/>
          <p:cNvSpPr txBox="1">
            <a:spLocks noChangeArrowheads="1"/>
          </p:cNvSpPr>
          <p:nvPr/>
        </p:nvSpPr>
        <p:spPr bwMode="auto">
          <a:xfrm>
            <a:off x="7956376" y="5043595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0" u="none" dirty="0">
                <a:ea typeface="新細明體" charset="-120"/>
              </a:rPr>
              <a:t>Hz</a:t>
            </a:r>
          </a:p>
        </p:txBody>
      </p:sp>
      <p:sp>
        <p:nvSpPr>
          <p:cNvPr id="447507" name="Text Box 19"/>
          <p:cNvSpPr txBox="1">
            <a:spLocks noChangeArrowheads="1"/>
          </p:cNvSpPr>
          <p:nvPr/>
        </p:nvSpPr>
        <p:spPr bwMode="auto">
          <a:xfrm>
            <a:off x="5757569" y="3124200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0" u="none" dirty="0">
                <a:ea typeface="新細明體" charset="-120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11233379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formula for QI-FFT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4067944" y="4681299"/>
            <a:ext cx="86409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2843808" y="3429000"/>
            <a:ext cx="576064" cy="6323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5639324" y="1484784"/>
            <a:ext cx="0" cy="20204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341686" y="3404179"/>
            <a:ext cx="24803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6036176" y="2697034"/>
            <a:ext cx="99213" cy="1010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6433027" y="1989888"/>
            <a:ext cx="99213" cy="1010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6921059" y="2132856"/>
            <a:ext cx="99213" cy="1010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6135388" y="1821520"/>
            <a:ext cx="892915" cy="875514"/>
          </a:xfrm>
          <a:custGeom>
            <a:avLst/>
            <a:gdLst>
              <a:gd name="T0" fmla="*/ 0 w 432"/>
              <a:gd name="T1" fmla="*/ 416 h 416"/>
              <a:gd name="T2" fmla="*/ 240 w 432"/>
              <a:gd name="T3" fmla="*/ 32 h 416"/>
              <a:gd name="T4" fmla="*/ 432 w 432"/>
              <a:gd name="T5" fmla="*/ 224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416">
                <a:moveTo>
                  <a:pt x="0" y="416"/>
                </a:moveTo>
                <a:cubicBezTo>
                  <a:pt x="84" y="240"/>
                  <a:pt x="168" y="64"/>
                  <a:pt x="240" y="32"/>
                </a:cubicBezTo>
                <a:cubicBezTo>
                  <a:pt x="312" y="0"/>
                  <a:pt x="400" y="192"/>
                  <a:pt x="432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6660232" y="1585805"/>
            <a:ext cx="0" cy="191939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7325942" y="2697034"/>
            <a:ext cx="99213" cy="1010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7722793" y="3000096"/>
            <a:ext cx="99213" cy="10102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21" name="直線接點 20"/>
          <p:cNvCxnSpPr>
            <a:stCxn id="13" idx="4"/>
          </p:cNvCxnSpPr>
          <p:nvPr/>
        </p:nvCxnSpPr>
        <p:spPr>
          <a:xfrm flipH="1">
            <a:off x="6085782" y="2798055"/>
            <a:ext cx="1" cy="606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6482633" y="2090909"/>
            <a:ext cx="0" cy="1338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6948264" y="2259277"/>
            <a:ext cx="0" cy="1144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5940152" y="34290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-1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377656" y="342900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 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862602" y="342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1" name="Text Box 18"/>
          <p:cNvSpPr txBox="1">
            <a:spLocks noChangeArrowheads="1"/>
          </p:cNvSpPr>
          <p:nvPr/>
        </p:nvSpPr>
        <p:spPr bwMode="auto">
          <a:xfrm>
            <a:off x="7778919" y="3332171"/>
            <a:ext cx="3241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1" dirty="0">
                <a:ea typeface="新細明體" charset="-120"/>
              </a:rPr>
              <a:t>k</a:t>
            </a:r>
            <a:endParaRPr lang="en-US" altLang="zh-TW" sz="2400" i="1" u="none" dirty="0">
              <a:ea typeface="新細明體" charset="-120"/>
            </a:endParaRP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5580112" y="1412776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i="0" u="none" dirty="0">
                <a:ea typeface="新細明體" charset="-120"/>
              </a:rPr>
              <a:t>dB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89" y="1556792"/>
            <a:ext cx="3322369" cy="158417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365103"/>
            <a:ext cx="2520280" cy="157517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4365104"/>
            <a:ext cx="330786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7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Example: finding peaks in a spectrum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525963"/>
          </a:xfrm>
        </p:spPr>
        <p:txBody>
          <a:bodyPr/>
          <a:lstStyle/>
          <a:p>
            <a:r>
              <a:rPr lang="en-US" altLang="zh-TW" dirty="0" smtClean="0"/>
              <a:t>Peaks can move</a:t>
            </a:r>
          </a:p>
          <a:p>
            <a:r>
              <a:rPr lang="en-US" altLang="zh-TW" dirty="0" smtClean="0"/>
              <a:t>Peaks can </a:t>
            </a:r>
            <a:r>
              <a:rPr lang="en-US" altLang="zh-TW" dirty="0" smtClean="0"/>
              <a:t>grow or attenuate</a:t>
            </a:r>
            <a:endParaRPr lang="en-US" altLang="zh-TW" dirty="0" smtClean="0"/>
          </a:p>
          <a:p>
            <a:r>
              <a:rPr lang="en-US" altLang="zh-TW" dirty="0" smtClean="0"/>
              <a:t>Need to ignore side lobes</a:t>
            </a:r>
          </a:p>
          <a:p>
            <a:pPr lvl="1"/>
            <a:r>
              <a:rPr lang="en-US" altLang="zh-TW" dirty="0" smtClean="0"/>
              <a:t>But how?</a:t>
            </a:r>
            <a:endParaRPr lang="zh-TW" altLang="en-US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56991"/>
            <a:ext cx="8208912" cy="30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4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 smtClean="0"/>
              <a:t>Blackman window </a:t>
            </a:r>
            <a:br>
              <a:rPr lang="en-US" altLang="zh-TW" sz="3200" dirty="0" smtClean="0"/>
            </a:br>
            <a:r>
              <a:rPr lang="en-US" altLang="zh-TW" sz="3200" dirty="0" smtClean="0"/>
              <a:t>has &gt; 50 dB side-lobe suppression 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ll side lobes beneath the </a:t>
            </a:r>
            <a:r>
              <a:rPr lang="en-US" altLang="zh-TW" i="1" dirty="0" smtClean="0"/>
              <a:t>masking threshold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2276872"/>
            <a:ext cx="5044596" cy="37834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48880"/>
            <a:ext cx="4913089" cy="36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9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Example: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3100" dirty="0" err="1" smtClean="0"/>
              <a:t>Hann</a:t>
            </a:r>
            <a:r>
              <a:rPr lang="en-US" altLang="zh-TW" sz="3100" dirty="0" smtClean="0"/>
              <a:t>-windowed transform of trumpet sounds</a:t>
            </a:r>
            <a:endParaRPr lang="zh-TW" altLang="en-US" sz="3100" dirty="0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64A4B-6925-44BD-B1B3-207EB5BCB4C5}" type="slidenum">
              <a:rPr lang="en-US" altLang="en-US"/>
              <a:pPr/>
              <a:t>8</a:t>
            </a:fld>
            <a:endParaRPr lang="en-US" altLang="en-US" sz="1000"/>
          </a:p>
        </p:txBody>
      </p:sp>
      <p:grpSp>
        <p:nvGrpSpPr>
          <p:cNvPr id="512004" name="Group 4"/>
          <p:cNvGrpSpPr>
            <a:grpSpLocks/>
          </p:cNvGrpSpPr>
          <p:nvPr/>
        </p:nvGrpSpPr>
        <p:grpSpPr bwMode="auto">
          <a:xfrm>
            <a:off x="533400" y="1655440"/>
            <a:ext cx="8287072" cy="5013920"/>
            <a:chOff x="478" y="1008"/>
            <a:chExt cx="4371" cy="2977"/>
          </a:xfrm>
        </p:grpSpPr>
        <p:pic>
          <p:nvPicPr>
            <p:cNvPr id="51200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" y="1008"/>
              <a:ext cx="4371" cy="297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12006" name="Freeform 6"/>
            <p:cNvSpPr>
              <a:spLocks noChangeArrowheads="1"/>
            </p:cNvSpPr>
            <p:nvPr/>
          </p:nvSpPr>
          <p:spPr bwMode="auto">
            <a:xfrm>
              <a:off x="1040" y="3125"/>
              <a:ext cx="3409" cy="541"/>
            </a:xfrm>
            <a:custGeom>
              <a:avLst/>
              <a:gdLst>
                <a:gd name="T0" fmla="*/ 25 w 14700"/>
                <a:gd name="T1" fmla="*/ 391 h 2624"/>
                <a:gd name="T2" fmla="*/ 178 w 14700"/>
                <a:gd name="T3" fmla="*/ 1679 h 2624"/>
                <a:gd name="T4" fmla="*/ 431 w 14700"/>
                <a:gd name="T5" fmla="*/ 1886 h 2624"/>
                <a:gd name="T6" fmla="*/ 660 w 14700"/>
                <a:gd name="T7" fmla="*/ 0 h 2624"/>
                <a:gd name="T8" fmla="*/ 990 w 14700"/>
                <a:gd name="T9" fmla="*/ 2163 h 2624"/>
                <a:gd name="T10" fmla="*/ 1269 w 14700"/>
                <a:gd name="T11" fmla="*/ 115 h 2624"/>
                <a:gd name="T12" fmla="*/ 1625 w 14700"/>
                <a:gd name="T13" fmla="*/ 1886 h 2624"/>
                <a:gd name="T14" fmla="*/ 1955 w 14700"/>
                <a:gd name="T15" fmla="*/ 92 h 2624"/>
                <a:gd name="T16" fmla="*/ 2259 w 14700"/>
                <a:gd name="T17" fmla="*/ 1403 h 2624"/>
                <a:gd name="T18" fmla="*/ 2589 w 14700"/>
                <a:gd name="T19" fmla="*/ 253 h 2624"/>
                <a:gd name="T20" fmla="*/ 2919 w 14700"/>
                <a:gd name="T21" fmla="*/ 1380 h 2624"/>
                <a:gd name="T22" fmla="*/ 3224 w 14700"/>
                <a:gd name="T23" fmla="*/ 598 h 2624"/>
                <a:gd name="T24" fmla="*/ 3656 w 14700"/>
                <a:gd name="T25" fmla="*/ 1771 h 2624"/>
                <a:gd name="T26" fmla="*/ 3909 w 14700"/>
                <a:gd name="T27" fmla="*/ 1357 h 2624"/>
                <a:gd name="T28" fmla="*/ 4214 w 14700"/>
                <a:gd name="T29" fmla="*/ 1978 h 2624"/>
                <a:gd name="T30" fmla="*/ 4544 w 14700"/>
                <a:gd name="T31" fmla="*/ 1334 h 2624"/>
                <a:gd name="T32" fmla="*/ 4900 w 14700"/>
                <a:gd name="T33" fmla="*/ 1909 h 2624"/>
                <a:gd name="T34" fmla="*/ 5179 w 14700"/>
                <a:gd name="T35" fmla="*/ 1518 h 2624"/>
                <a:gd name="T36" fmla="*/ 5636 w 14700"/>
                <a:gd name="T37" fmla="*/ 2186 h 2624"/>
                <a:gd name="T38" fmla="*/ 5839 w 14700"/>
                <a:gd name="T39" fmla="*/ 1748 h 2624"/>
                <a:gd name="T40" fmla="*/ 6118 w 14700"/>
                <a:gd name="T41" fmla="*/ 2393 h 2624"/>
                <a:gd name="T42" fmla="*/ 6423 w 14700"/>
                <a:gd name="T43" fmla="*/ 2048 h 2624"/>
                <a:gd name="T44" fmla="*/ 6677 w 14700"/>
                <a:gd name="T45" fmla="*/ 2347 h 2624"/>
                <a:gd name="T46" fmla="*/ 6931 w 14700"/>
                <a:gd name="T47" fmla="*/ 2324 h 2624"/>
                <a:gd name="T48" fmla="*/ 7032 w 14700"/>
                <a:gd name="T49" fmla="*/ 1886 h 2624"/>
                <a:gd name="T50" fmla="*/ 7362 w 14700"/>
                <a:gd name="T51" fmla="*/ 2324 h 2624"/>
                <a:gd name="T52" fmla="*/ 9419 w 14700"/>
                <a:gd name="T53" fmla="*/ 2186 h 2624"/>
                <a:gd name="T54" fmla="*/ 11399 w 14700"/>
                <a:gd name="T55" fmla="*/ 2024 h 2624"/>
                <a:gd name="T56" fmla="*/ 13277 w 14700"/>
                <a:gd name="T57" fmla="*/ 1725 h 2624"/>
                <a:gd name="T58" fmla="*/ 14699 w 14700"/>
                <a:gd name="T59" fmla="*/ 1334 h 2624"/>
                <a:gd name="T60" fmla="*/ 14699 w 14700"/>
                <a:gd name="T61" fmla="*/ 2600 h 2624"/>
                <a:gd name="T62" fmla="*/ 0 w 14700"/>
                <a:gd name="T63" fmla="*/ 2623 h 2624"/>
                <a:gd name="T64" fmla="*/ 25 w 14700"/>
                <a:gd name="T65" fmla="*/ 460 h 2624"/>
                <a:gd name="T66" fmla="*/ 25 w 14700"/>
                <a:gd name="T67" fmla="*/ 391 h 2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700" h="2624">
                  <a:moveTo>
                    <a:pt x="25" y="391"/>
                  </a:moveTo>
                  <a:lnTo>
                    <a:pt x="178" y="1679"/>
                  </a:lnTo>
                  <a:lnTo>
                    <a:pt x="431" y="1886"/>
                  </a:lnTo>
                  <a:lnTo>
                    <a:pt x="660" y="0"/>
                  </a:lnTo>
                  <a:lnTo>
                    <a:pt x="990" y="2163"/>
                  </a:lnTo>
                  <a:lnTo>
                    <a:pt x="1269" y="115"/>
                  </a:lnTo>
                  <a:lnTo>
                    <a:pt x="1625" y="1886"/>
                  </a:lnTo>
                  <a:lnTo>
                    <a:pt x="1955" y="92"/>
                  </a:lnTo>
                  <a:lnTo>
                    <a:pt x="2259" y="1403"/>
                  </a:lnTo>
                  <a:lnTo>
                    <a:pt x="2589" y="253"/>
                  </a:lnTo>
                  <a:lnTo>
                    <a:pt x="2919" y="1380"/>
                  </a:lnTo>
                  <a:lnTo>
                    <a:pt x="3224" y="598"/>
                  </a:lnTo>
                  <a:lnTo>
                    <a:pt x="3656" y="1771"/>
                  </a:lnTo>
                  <a:lnTo>
                    <a:pt x="3909" y="1357"/>
                  </a:lnTo>
                  <a:lnTo>
                    <a:pt x="4214" y="1978"/>
                  </a:lnTo>
                  <a:lnTo>
                    <a:pt x="4544" y="1334"/>
                  </a:lnTo>
                  <a:lnTo>
                    <a:pt x="4900" y="1909"/>
                  </a:lnTo>
                  <a:lnTo>
                    <a:pt x="5179" y="1518"/>
                  </a:lnTo>
                  <a:lnTo>
                    <a:pt x="5636" y="2186"/>
                  </a:lnTo>
                  <a:lnTo>
                    <a:pt x="5839" y="1748"/>
                  </a:lnTo>
                  <a:lnTo>
                    <a:pt x="6118" y="2393"/>
                  </a:lnTo>
                  <a:lnTo>
                    <a:pt x="6423" y="2048"/>
                  </a:lnTo>
                  <a:lnTo>
                    <a:pt x="6677" y="2347"/>
                  </a:lnTo>
                  <a:lnTo>
                    <a:pt x="6931" y="2324"/>
                  </a:lnTo>
                  <a:lnTo>
                    <a:pt x="7032" y="1886"/>
                  </a:lnTo>
                  <a:lnTo>
                    <a:pt x="7362" y="2324"/>
                  </a:lnTo>
                  <a:lnTo>
                    <a:pt x="9419" y="2186"/>
                  </a:lnTo>
                  <a:lnTo>
                    <a:pt x="11399" y="2024"/>
                  </a:lnTo>
                  <a:lnTo>
                    <a:pt x="13277" y="1725"/>
                  </a:lnTo>
                  <a:lnTo>
                    <a:pt x="14699" y="1334"/>
                  </a:lnTo>
                  <a:lnTo>
                    <a:pt x="14699" y="2600"/>
                  </a:lnTo>
                  <a:lnTo>
                    <a:pt x="0" y="2623"/>
                  </a:lnTo>
                  <a:lnTo>
                    <a:pt x="25" y="460"/>
                  </a:lnTo>
                  <a:lnTo>
                    <a:pt x="25" y="391"/>
                  </a:lnTo>
                </a:path>
              </a:pathLst>
            </a:custGeom>
            <a:solidFill>
              <a:srgbClr val="00D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2007" name="Text Box 7"/>
            <p:cNvSpPr txBox="1">
              <a:spLocks noChangeArrowheads="1"/>
            </p:cNvSpPr>
            <p:nvPr/>
          </p:nvSpPr>
          <p:spPr bwMode="auto">
            <a:xfrm>
              <a:off x="3216" y="2755"/>
              <a:ext cx="1137" cy="235"/>
            </a:xfrm>
            <a:prstGeom prst="rect">
              <a:avLst/>
            </a:prstGeom>
            <a:solidFill>
              <a:srgbClr val="E6E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96000"/>
                </a:lnSpc>
                <a:buClr>
                  <a:srgbClr val="003366"/>
                </a:buClr>
                <a:buSzPct val="100000"/>
                <a:buFont typeface="Arial" charset="0"/>
                <a:buNone/>
              </a:pPr>
              <a:r>
                <a:rPr lang="en-GB" sz="2400" dirty="0" smtClean="0">
                  <a:solidFill>
                    <a:srgbClr val="003366"/>
                  </a:solidFill>
                  <a:ea typeface="新細明體" charset="-120"/>
                </a:rPr>
                <a:t>Masked region</a:t>
              </a:r>
              <a:endParaRPr lang="en-GB" sz="2400" i="0" u="none" dirty="0">
                <a:solidFill>
                  <a:srgbClr val="003366"/>
                </a:solidFill>
                <a:ea typeface="新細明體" charset="-120"/>
              </a:endParaRPr>
            </a:p>
          </p:txBody>
        </p:sp>
        <p:sp>
          <p:nvSpPr>
            <p:cNvPr id="512008" name="Text Box 8"/>
            <p:cNvSpPr txBox="1">
              <a:spLocks noChangeArrowheads="1"/>
            </p:cNvSpPr>
            <p:nvPr/>
          </p:nvSpPr>
          <p:spPr bwMode="auto">
            <a:xfrm>
              <a:off x="3216" y="1436"/>
              <a:ext cx="947" cy="175"/>
            </a:xfrm>
            <a:prstGeom prst="rect">
              <a:avLst/>
            </a:prstGeom>
            <a:solidFill>
              <a:srgbClr val="E6E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96000"/>
                </a:lnSpc>
                <a:buClr>
                  <a:srgbClr val="003366"/>
                </a:buClr>
                <a:buSzPct val="100000"/>
                <a:buFont typeface="Arial" charset="0"/>
                <a:buNone/>
              </a:pPr>
              <a:r>
                <a:rPr lang="en-GB" sz="2000" i="0" u="none" dirty="0">
                  <a:solidFill>
                    <a:srgbClr val="003366"/>
                  </a:solidFill>
                  <a:ea typeface="新細明體" charset="-120"/>
                </a:rPr>
                <a:t>signal spectrum</a:t>
              </a: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7668344" y="6399412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Hz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894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Psychoacoustic masking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C00000"/>
                </a:solidFill>
              </a:rPr>
              <a:t>Masking</a:t>
            </a:r>
            <a:r>
              <a:rPr lang="en-US" altLang="zh-TW" dirty="0"/>
              <a:t> refers to the fact that softer sounds cannot be heard due to the presence of stronger sounds.</a:t>
            </a:r>
          </a:p>
          <a:p>
            <a:pPr lvl="1"/>
            <a:r>
              <a:rPr lang="en-US" altLang="zh-TW" dirty="0" smtClean="0"/>
              <a:t>Forward masking</a:t>
            </a:r>
          </a:p>
          <a:p>
            <a:pPr lvl="1"/>
            <a:r>
              <a:rPr lang="en-US" altLang="zh-TW" dirty="0" smtClean="0"/>
              <a:t>Simultaneous</a:t>
            </a:r>
          </a:p>
          <a:p>
            <a:pPr lvl="1"/>
            <a:r>
              <a:rPr lang="en-US" altLang="zh-TW" dirty="0" smtClean="0"/>
              <a:t>Backward masking</a:t>
            </a:r>
          </a:p>
          <a:p>
            <a:pPr lvl="1"/>
            <a:endParaRPr lang="en-US" altLang="zh-TW" dirty="0" smtClean="0"/>
          </a:p>
          <a:p>
            <a:r>
              <a:rPr lang="en-US" altLang="zh-TW" sz="2800" dirty="0" smtClean="0"/>
              <a:t>We will </a:t>
            </a:r>
            <a:r>
              <a:rPr lang="en-US" altLang="zh-TW" sz="2800" dirty="0"/>
              <a:t>cover psychoacoustics later in this semester.</a:t>
            </a:r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477D-1137-43C8-BC3D-59CFD322F9A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17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楚">
  <a:themeElements>
    <a:clrScheme name="清楚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楚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清楚.thmx</Template>
  <TotalTime>330</TotalTime>
  <Words>778</Words>
  <Application>Microsoft Macintosh PowerPoint</Application>
  <PresentationFormat>如螢幕大小 (4:3)</PresentationFormat>
  <Paragraphs>217</Paragraphs>
  <Slides>28</Slides>
  <Notes>1</Notes>
  <HiddenSlides>0</HiddenSlides>
  <MMClips>5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29" baseType="lpstr">
      <vt:lpstr>清楚</vt:lpstr>
      <vt:lpstr>Sinusoidal modeling</vt:lpstr>
      <vt:lpstr>Last time: Spectral Estimation</vt:lpstr>
      <vt:lpstr>Today’s agenda</vt:lpstr>
      <vt:lpstr>QI-FFT: a fast frequency estimator</vt:lpstr>
      <vt:lpstr>A formula for QI-FFT</vt:lpstr>
      <vt:lpstr>Example: finding peaks in a spectrum</vt:lpstr>
      <vt:lpstr>Blackman window  has &gt; 50 dB side-lobe suppression </vt:lpstr>
      <vt:lpstr>Example:  Hann-windowed transform of trumpet sounds</vt:lpstr>
      <vt:lpstr>Psychoacoustic masking</vt:lpstr>
      <vt:lpstr>Sinusoidal Modeling: from discrete peaks to trajectories</vt:lpstr>
      <vt:lpstr>Trajectory formation</vt:lpstr>
      <vt:lpstr>Frequency-trajectories of a speech signal, arrows indicate transient regions</vt:lpstr>
      <vt:lpstr>Part II: Synthesis</vt:lpstr>
      <vt:lpstr>Sinusoidal synthesis (ii): the linear interpolation method</vt:lpstr>
      <vt:lpstr>The linear-interpolation method (cont’d)</vt:lpstr>
      <vt:lpstr>From one trajectory to a signal:  a window-based method</vt:lpstr>
      <vt:lpstr>summation over all trajectories</vt:lpstr>
      <vt:lpstr>Applications of sinusoidal modeling</vt:lpstr>
      <vt:lpstr>Part III: Spectral decomposition</vt:lpstr>
      <vt:lpstr>Example: a watermarking system based on signal decomposition (Liu &amp; Smith, 2007)</vt:lpstr>
      <vt:lpstr>Sines + Noise + Transient (S+N+T) decomposition</vt:lpstr>
      <vt:lpstr>Spectral subtraction</vt:lpstr>
      <vt:lpstr>Sines + “noise” decomposition  by spectral subtraction</vt:lpstr>
      <vt:lpstr>Transient detection</vt:lpstr>
      <vt:lpstr>Transient detection:  there’s no gold standard</vt:lpstr>
      <vt:lpstr>Entering and exiting the transients</vt:lpstr>
      <vt:lpstr>Possible project ideas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Sinusoidal modeling</dc:title>
  <dc:creator>jacobliu</dc:creator>
  <cp:lastModifiedBy>YW Liu</cp:lastModifiedBy>
  <cp:revision>50</cp:revision>
  <dcterms:created xsi:type="dcterms:W3CDTF">2010-11-01T13:30:43Z</dcterms:created>
  <dcterms:modified xsi:type="dcterms:W3CDTF">2015-11-02T03:07:42Z</dcterms:modified>
</cp:coreProperties>
</file>